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8288000" cy="10287000"/>
  <p:notesSz cx="6858000" cy="9144000"/>
  <p:embeddedFontLst>
    <p:embeddedFont>
      <p:font typeface="Calibri" panose="020F0502020204030204" pitchFamily="34" charset="0"/>
      <p:regular r:id="rId36"/>
      <p:bold r:id="rId37"/>
      <p:italic r:id="rId38"/>
      <p:boldItalic r:id="rId39"/>
    </p:embeddedFont>
    <p:embeddedFont>
      <p:font typeface="Canva Sans" panose="020B0604020202020204" charset="0"/>
      <p:regular r:id="rId40"/>
    </p:embeddedFont>
    <p:embeddedFont>
      <p:font typeface="Canva Sans Bold" panose="020B0604020202020204" charset="0"/>
      <p:regular r:id="rId41"/>
    </p:embeddedFont>
    <p:embeddedFont>
      <p:font typeface="Fredoka One" panose="02000000000000000000" pitchFamily="2" charset="0"/>
      <p:regular r:id="rId42"/>
    </p:embeddedFont>
    <p:embeddedFont>
      <p:font typeface="Muli" panose="020B0604020202020204" charset="0"/>
      <p:regular r:id="rId43"/>
    </p:embeddedFont>
    <p:embeddedFont>
      <p:font typeface="Muli Bold" panose="020B0604020202020204" charset="0"/>
      <p:regular r:id="rId44"/>
    </p:embeddedFont>
    <p:embeddedFont>
      <p:font typeface="Muli Semi-Bold" panose="020B0604020202020204" charset="0"/>
      <p:regular r:id="rId45"/>
    </p:embeddedFont>
    <p:embeddedFont>
      <p:font typeface="RQND Pro"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71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47750" y="2626226"/>
            <a:ext cx="12709070" cy="5295900"/>
          </a:xfrm>
          <a:prstGeom prst="rect">
            <a:avLst/>
          </a:prstGeom>
        </p:spPr>
        <p:txBody>
          <a:bodyPr lIns="0" tIns="0" rIns="0" bIns="0" rtlCol="0" anchor="t">
            <a:spAutoFit/>
          </a:bodyPr>
          <a:lstStyle/>
          <a:p>
            <a:pPr>
              <a:lnSpc>
                <a:spcPts val="8399"/>
              </a:lnSpc>
            </a:pPr>
            <a:r>
              <a:rPr lang="en-US" sz="5999" spc="-65">
                <a:solidFill>
                  <a:srgbClr val="000000"/>
                </a:solidFill>
                <a:latin typeface="Muli Bold"/>
              </a:rPr>
              <a:t>Bản đồ mối quan hệ giữa các services (service map) trong kiến trúc microservices theo dõi thời gian thực</a:t>
            </a:r>
          </a:p>
          <a:p>
            <a:pPr>
              <a:lnSpc>
                <a:spcPts val="8399"/>
              </a:lnSpc>
            </a:pPr>
            <a:endParaRPr lang="en-US" sz="5999" spc="-65">
              <a:solidFill>
                <a:srgbClr val="000000"/>
              </a:solidFill>
              <a:latin typeface="Muli Bold"/>
            </a:endParaRPr>
          </a:p>
        </p:txBody>
      </p:sp>
      <p:grpSp>
        <p:nvGrpSpPr>
          <p:cNvPr id="3" name="Group 3"/>
          <p:cNvGrpSpPr/>
          <p:nvPr/>
        </p:nvGrpSpPr>
        <p:grpSpPr>
          <a:xfrm>
            <a:off x="14328902" y="2317173"/>
            <a:ext cx="7321033" cy="6340049"/>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grpSp>
        <p:nvGrpSpPr>
          <p:cNvPr id="5" name="Group 5"/>
          <p:cNvGrpSpPr/>
          <p:nvPr/>
        </p:nvGrpSpPr>
        <p:grpSpPr>
          <a:xfrm>
            <a:off x="12122944" y="7035126"/>
            <a:ext cx="4970154" cy="4304177"/>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7" name="Group 7"/>
          <p:cNvGrpSpPr/>
          <p:nvPr/>
        </p:nvGrpSpPr>
        <p:grpSpPr>
          <a:xfrm>
            <a:off x="12336342" y="5954842"/>
            <a:ext cx="2271679" cy="1967285"/>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grpSp>
        <p:nvGrpSpPr>
          <p:cNvPr id="9" name="Group 9"/>
          <p:cNvGrpSpPr/>
          <p:nvPr/>
        </p:nvGrpSpPr>
        <p:grpSpPr>
          <a:xfrm>
            <a:off x="13737770" y="373605"/>
            <a:ext cx="3799619" cy="3290488"/>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TextBox 6"/>
          <p:cNvSpPr txBox="1"/>
          <p:nvPr/>
        </p:nvSpPr>
        <p:spPr>
          <a:xfrm>
            <a:off x="1481998" y="2244288"/>
            <a:ext cx="8445937" cy="570865"/>
          </a:xfrm>
          <a:prstGeom prst="rect">
            <a:avLst/>
          </a:prstGeom>
        </p:spPr>
        <p:txBody>
          <a:bodyPr lIns="0" tIns="0" rIns="0" bIns="0" rtlCol="0" anchor="t">
            <a:spAutoFit/>
          </a:bodyPr>
          <a:lstStyle/>
          <a:p>
            <a:pPr algn="l">
              <a:lnSpc>
                <a:spcPts val="4759"/>
              </a:lnSpc>
            </a:pPr>
            <a:r>
              <a:rPr lang="en-US" sz="3399">
                <a:solidFill>
                  <a:srgbClr val="000000"/>
                </a:solidFill>
                <a:latin typeface="Muli Bold"/>
              </a:rPr>
              <a:t>Distributed tracing (Truy vết phân tán):</a:t>
            </a:r>
          </a:p>
        </p:txBody>
      </p:sp>
      <p:sp>
        <p:nvSpPr>
          <p:cNvPr id="7" name="TextBox 7"/>
          <p:cNvSpPr txBox="1"/>
          <p:nvPr/>
        </p:nvSpPr>
        <p:spPr>
          <a:xfrm>
            <a:off x="1481998" y="2958028"/>
            <a:ext cx="7662002" cy="5960531"/>
          </a:xfrm>
          <a:prstGeom prst="rect">
            <a:avLst/>
          </a:prstGeom>
        </p:spPr>
        <p:txBody>
          <a:bodyPr lIns="0" tIns="0" rIns="0" bIns="0" rtlCol="0" anchor="t">
            <a:spAutoFit/>
          </a:bodyPr>
          <a:lstStyle/>
          <a:p>
            <a:pPr marL="665713" lvl="1" indent="-332856">
              <a:lnSpc>
                <a:spcPts val="4316"/>
              </a:lnSpc>
              <a:spcBef>
                <a:spcPct val="0"/>
              </a:spcBef>
              <a:buFont typeface="Arial"/>
              <a:buChar char="•"/>
            </a:pPr>
            <a:r>
              <a:rPr lang="en-US" sz="3083">
                <a:solidFill>
                  <a:srgbClr val="000000"/>
                </a:solidFill>
                <a:latin typeface="Muli"/>
              </a:rPr>
              <a:t>Là một phương thức để giám sát ứng dụng giúp xác định chính xác service nào khi nó xảy ra lỗi và điều gì đang gây ảnh hưởng tới performance của ứng dụng</a:t>
            </a:r>
          </a:p>
          <a:p>
            <a:pPr>
              <a:lnSpc>
                <a:spcPts val="4316"/>
              </a:lnSpc>
            </a:pPr>
            <a:endParaRPr lang="en-US" sz="3083">
              <a:solidFill>
                <a:srgbClr val="000000"/>
              </a:solidFill>
              <a:latin typeface="Muli"/>
            </a:endParaRPr>
          </a:p>
          <a:p>
            <a:pPr marL="665713" lvl="1" indent="-332856">
              <a:lnSpc>
                <a:spcPts val="4316"/>
              </a:lnSpc>
              <a:buFont typeface="Arial"/>
              <a:buChar char="•"/>
            </a:pPr>
            <a:r>
              <a:rPr lang="en-US" sz="3083">
                <a:solidFill>
                  <a:srgbClr val="000000"/>
                </a:solidFill>
                <a:latin typeface="Muli"/>
              </a:rPr>
              <a:t>Đây là một kỹ thuật quan trọng được sử dụng trong các hệ thống phân tán để hiểu rõ hơn về các tương tác phức tạp giữa các thành phần và dịch vụ khác nhau </a:t>
            </a:r>
          </a:p>
        </p:txBody>
      </p:sp>
      <p:sp>
        <p:nvSpPr>
          <p:cNvPr id="8" name="Freeform 8"/>
          <p:cNvSpPr/>
          <p:nvPr/>
        </p:nvSpPr>
        <p:spPr>
          <a:xfrm>
            <a:off x="9358396" y="3861877"/>
            <a:ext cx="8393012" cy="4381765"/>
          </a:xfrm>
          <a:custGeom>
            <a:avLst/>
            <a:gdLst/>
            <a:ahLst/>
            <a:cxnLst/>
            <a:rect l="l" t="t" r="r" b="b"/>
            <a:pathLst>
              <a:path w="8393012" h="4381765">
                <a:moveTo>
                  <a:pt x="0" y="0"/>
                </a:moveTo>
                <a:lnTo>
                  <a:pt x="8393013" y="0"/>
                </a:lnTo>
                <a:lnTo>
                  <a:pt x="8393013" y="4381765"/>
                </a:lnTo>
                <a:lnTo>
                  <a:pt x="0" y="4381765"/>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1028700" y="568914"/>
            <a:ext cx="5274661" cy="5715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Bold"/>
              </a:rPr>
              <a:t>II. Cơ sở lý thuyết</a:t>
            </a:r>
          </a:p>
        </p:txBody>
      </p:sp>
      <p:sp>
        <p:nvSpPr>
          <p:cNvPr id="10" name="AutoShape 10"/>
          <p:cNvSpPr/>
          <p:nvPr/>
        </p:nvSpPr>
        <p:spPr>
          <a:xfrm>
            <a:off x="1028700" y="1221376"/>
            <a:ext cx="8218233" cy="0"/>
          </a:xfrm>
          <a:prstGeom prst="line">
            <a:avLst/>
          </a:prstGeom>
          <a:ln w="9525" cap="flat">
            <a:solidFill>
              <a:srgbClr val="000000"/>
            </a:solidFill>
            <a:prstDash val="solid"/>
            <a:headEnd type="none" w="sm" len="sm"/>
            <a:tailEnd type="none" w="sm" len="sm"/>
          </a:ln>
        </p:spPr>
        <p:txBody>
          <a:bodyPr/>
          <a:lstStyle/>
          <a:p>
            <a:endParaRPr lang="en-US"/>
          </a:p>
        </p:txBody>
      </p:sp>
      <p:sp>
        <p:nvSpPr>
          <p:cNvPr id="11" name="TextBox 11"/>
          <p:cNvSpPr txBox="1"/>
          <p:nvPr/>
        </p:nvSpPr>
        <p:spPr>
          <a:xfrm>
            <a:off x="952735" y="1254714"/>
            <a:ext cx="2455515" cy="554355"/>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Muli Bold"/>
              </a:rPr>
              <a:t>1. Khái niệm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TextBox 6"/>
          <p:cNvSpPr txBox="1"/>
          <p:nvPr/>
        </p:nvSpPr>
        <p:spPr>
          <a:xfrm>
            <a:off x="1223736" y="2137205"/>
            <a:ext cx="11470358" cy="471805"/>
          </a:xfrm>
          <a:prstGeom prst="rect">
            <a:avLst/>
          </a:prstGeom>
        </p:spPr>
        <p:txBody>
          <a:bodyPr lIns="0" tIns="0" rIns="0" bIns="0" rtlCol="0" anchor="t">
            <a:spAutoFit/>
          </a:bodyPr>
          <a:lstStyle/>
          <a:p>
            <a:pPr>
              <a:lnSpc>
                <a:spcPts val="3920"/>
              </a:lnSpc>
            </a:pPr>
            <a:r>
              <a:rPr lang="en-US" sz="2800">
                <a:solidFill>
                  <a:srgbClr val="000000"/>
                </a:solidFill>
                <a:latin typeface="Muli Bold"/>
              </a:rPr>
              <a:t>Trace </a:t>
            </a:r>
            <a:r>
              <a:rPr lang="en-US" sz="2800">
                <a:solidFill>
                  <a:srgbClr val="000000"/>
                </a:solidFill>
                <a:latin typeface="Muli"/>
              </a:rPr>
              <a:t>và </a:t>
            </a:r>
            <a:r>
              <a:rPr lang="en-US" sz="2800">
                <a:solidFill>
                  <a:srgbClr val="000000"/>
                </a:solidFill>
                <a:latin typeface="Muli Bold"/>
              </a:rPr>
              <a:t>Span </a:t>
            </a:r>
            <a:r>
              <a:rPr lang="en-US" sz="2800">
                <a:solidFill>
                  <a:srgbClr val="000000"/>
                </a:solidFill>
                <a:latin typeface="Muli"/>
              </a:rPr>
              <a:t>là 2 khái niệm trong kỹ thuật distributed tracing</a:t>
            </a:r>
          </a:p>
        </p:txBody>
      </p:sp>
      <p:sp>
        <p:nvSpPr>
          <p:cNvPr id="7" name="TextBox 7"/>
          <p:cNvSpPr txBox="1"/>
          <p:nvPr/>
        </p:nvSpPr>
        <p:spPr>
          <a:xfrm>
            <a:off x="1223736" y="7676515"/>
            <a:ext cx="8292391" cy="1810385"/>
          </a:xfrm>
          <a:prstGeom prst="rect">
            <a:avLst/>
          </a:prstGeom>
        </p:spPr>
        <p:txBody>
          <a:bodyPr lIns="0" tIns="0" rIns="0" bIns="0" rtlCol="0" anchor="t">
            <a:spAutoFit/>
          </a:bodyPr>
          <a:lstStyle/>
          <a:p>
            <a:pPr marL="561339" lvl="1" indent="-280669" algn="just">
              <a:lnSpc>
                <a:spcPts val="3639"/>
              </a:lnSpc>
              <a:buFont typeface="Arial"/>
              <a:buChar char="•"/>
            </a:pPr>
            <a:r>
              <a:rPr lang="en-US" sz="2599">
                <a:solidFill>
                  <a:srgbClr val="000000"/>
                </a:solidFill>
                <a:latin typeface="Muli Bold"/>
              </a:rPr>
              <a:t>Trace</a:t>
            </a:r>
            <a:r>
              <a:rPr lang="en-US" sz="2599">
                <a:solidFill>
                  <a:srgbClr val="000000"/>
                </a:solidFill>
                <a:latin typeface="Muli Semi-Bold"/>
              </a:rPr>
              <a:t>: Đại diện cho luồng của các request trong hệ thống. Mỗi trace có một mã định danh traceId riêng và duy nhất để phân biệt với các trace khác trong hệ thống theo dõi. </a:t>
            </a:r>
          </a:p>
        </p:txBody>
      </p:sp>
      <p:sp>
        <p:nvSpPr>
          <p:cNvPr id="8" name="Freeform 8"/>
          <p:cNvSpPr/>
          <p:nvPr/>
        </p:nvSpPr>
        <p:spPr>
          <a:xfrm>
            <a:off x="3759607" y="2885235"/>
            <a:ext cx="10768787" cy="4658059"/>
          </a:xfrm>
          <a:custGeom>
            <a:avLst/>
            <a:gdLst/>
            <a:ahLst/>
            <a:cxnLst/>
            <a:rect l="l" t="t" r="r" b="b"/>
            <a:pathLst>
              <a:path w="10768787" h="4658059">
                <a:moveTo>
                  <a:pt x="0" y="0"/>
                </a:moveTo>
                <a:lnTo>
                  <a:pt x="10768786" y="0"/>
                </a:lnTo>
                <a:lnTo>
                  <a:pt x="10768786" y="4658059"/>
                </a:lnTo>
                <a:lnTo>
                  <a:pt x="0" y="4658059"/>
                </a:lnTo>
                <a:lnTo>
                  <a:pt x="0" y="0"/>
                </a:lnTo>
                <a:close/>
              </a:path>
            </a:pathLst>
          </a:custGeom>
          <a:blipFill>
            <a:blip r:embed="rId2"/>
            <a:stretch>
              <a:fillRect r="-673"/>
            </a:stretch>
          </a:blipFill>
        </p:spPr>
        <p:txBody>
          <a:bodyPr/>
          <a:lstStyle/>
          <a:p>
            <a:endParaRPr lang="en-US"/>
          </a:p>
        </p:txBody>
      </p:sp>
      <p:sp>
        <p:nvSpPr>
          <p:cNvPr id="9" name="TextBox 9"/>
          <p:cNvSpPr txBox="1"/>
          <p:nvPr/>
        </p:nvSpPr>
        <p:spPr>
          <a:xfrm>
            <a:off x="11061866" y="7676515"/>
            <a:ext cx="5196448" cy="1353185"/>
          </a:xfrm>
          <a:prstGeom prst="rect">
            <a:avLst/>
          </a:prstGeom>
        </p:spPr>
        <p:txBody>
          <a:bodyPr lIns="0" tIns="0" rIns="0" bIns="0" rtlCol="0" anchor="t">
            <a:spAutoFit/>
          </a:bodyPr>
          <a:lstStyle/>
          <a:p>
            <a:pPr marL="561339" lvl="1" indent="-280669" algn="just">
              <a:lnSpc>
                <a:spcPts val="3639"/>
              </a:lnSpc>
              <a:spcBef>
                <a:spcPct val="0"/>
              </a:spcBef>
              <a:buFont typeface="Arial"/>
              <a:buChar char="•"/>
            </a:pPr>
            <a:r>
              <a:rPr lang="en-US" sz="2599" u="none" strike="noStrike">
                <a:solidFill>
                  <a:srgbClr val="000000"/>
                </a:solidFill>
                <a:latin typeface="Muli Bold"/>
              </a:rPr>
              <a:t>Span</a:t>
            </a:r>
            <a:r>
              <a:rPr lang="en-US" sz="2599" u="none" strike="noStrike">
                <a:solidFill>
                  <a:srgbClr val="000000"/>
                </a:solidFill>
                <a:latin typeface="Muli Semi-Bold"/>
              </a:rPr>
              <a:t>: Đơn vị cơ bản nhất để tracing, tương ứng với một thao tác trong hệ thống</a:t>
            </a:r>
          </a:p>
        </p:txBody>
      </p:sp>
      <p:sp>
        <p:nvSpPr>
          <p:cNvPr id="10" name="TextBox 10"/>
          <p:cNvSpPr txBox="1"/>
          <p:nvPr/>
        </p:nvSpPr>
        <p:spPr>
          <a:xfrm>
            <a:off x="1028700" y="568914"/>
            <a:ext cx="5274661" cy="5715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Bold"/>
              </a:rPr>
              <a:t>II. Cơ sở lý thuyết</a:t>
            </a:r>
          </a:p>
        </p:txBody>
      </p:sp>
      <p:sp>
        <p:nvSpPr>
          <p:cNvPr id="11" name="AutoShape 11"/>
          <p:cNvSpPr/>
          <p:nvPr/>
        </p:nvSpPr>
        <p:spPr>
          <a:xfrm>
            <a:off x="1028700" y="1221376"/>
            <a:ext cx="8218233" cy="0"/>
          </a:xfrm>
          <a:prstGeom prst="line">
            <a:avLst/>
          </a:prstGeom>
          <a:ln w="9525" cap="flat">
            <a:solidFill>
              <a:srgbClr val="000000"/>
            </a:solidFill>
            <a:prstDash val="solid"/>
            <a:headEnd type="none" w="sm" len="sm"/>
            <a:tailEnd type="none" w="sm" len="sm"/>
          </a:ln>
        </p:spPr>
        <p:txBody>
          <a:bodyPr/>
          <a:lstStyle/>
          <a:p>
            <a:endParaRPr lang="en-US"/>
          </a:p>
        </p:txBody>
      </p:sp>
      <p:sp>
        <p:nvSpPr>
          <p:cNvPr id="12" name="TextBox 12"/>
          <p:cNvSpPr txBox="1"/>
          <p:nvPr/>
        </p:nvSpPr>
        <p:spPr>
          <a:xfrm>
            <a:off x="952735" y="1254714"/>
            <a:ext cx="2455515" cy="554355"/>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Muli Bold"/>
              </a:rPr>
              <a:t>1. Khái niệm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Freeform 6"/>
          <p:cNvSpPr/>
          <p:nvPr/>
        </p:nvSpPr>
        <p:spPr>
          <a:xfrm>
            <a:off x="4729804" y="5028519"/>
            <a:ext cx="10995525" cy="4584801"/>
          </a:xfrm>
          <a:custGeom>
            <a:avLst/>
            <a:gdLst/>
            <a:ahLst/>
            <a:cxnLst/>
            <a:rect l="l" t="t" r="r" b="b"/>
            <a:pathLst>
              <a:path w="10995525" h="4584801">
                <a:moveTo>
                  <a:pt x="0" y="0"/>
                </a:moveTo>
                <a:lnTo>
                  <a:pt x="10995524" y="0"/>
                </a:lnTo>
                <a:lnTo>
                  <a:pt x="10995524" y="4584800"/>
                </a:lnTo>
                <a:lnTo>
                  <a:pt x="0" y="4584800"/>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1699335" y="2051639"/>
            <a:ext cx="14025993" cy="297688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Muli Bold"/>
              </a:rPr>
              <a:t>Kỹ thuật Monitoring (giám sát):</a:t>
            </a:r>
          </a:p>
          <a:p>
            <a:pPr marL="604519" lvl="1" indent="-302260">
              <a:lnSpc>
                <a:spcPts val="4059"/>
              </a:lnSpc>
              <a:buFont typeface="Arial"/>
              <a:buChar char="•"/>
            </a:pPr>
            <a:r>
              <a:rPr lang="en-US" sz="2799">
                <a:solidFill>
                  <a:srgbClr val="000000"/>
                </a:solidFill>
                <a:latin typeface="Muli"/>
              </a:rPr>
              <a:t>Là quá trình theo dõi hiệu suất và hoạt động của hệ thống, ứng dụng hoặc mạng</a:t>
            </a:r>
          </a:p>
          <a:p>
            <a:pPr marL="604519" lvl="1" indent="-302260">
              <a:lnSpc>
                <a:spcPts val="3919"/>
              </a:lnSpc>
              <a:buFont typeface="Arial"/>
              <a:buChar char="•"/>
            </a:pPr>
            <a:r>
              <a:rPr lang="en-US" sz="2799">
                <a:solidFill>
                  <a:srgbClr val="000000"/>
                </a:solidFill>
                <a:latin typeface="Muli"/>
              </a:rPr>
              <a:t>Bao gồm việc thu thập dữ liệu từ các thành phần của hệ thống và hiển thị thông tin quan trọng về trạng thái và hoạt động của hệ thống. </a:t>
            </a:r>
          </a:p>
          <a:p>
            <a:pPr marL="604519" lvl="1" indent="-302260">
              <a:lnSpc>
                <a:spcPts val="3919"/>
              </a:lnSpc>
              <a:buFont typeface="Arial"/>
              <a:buChar char="•"/>
            </a:pPr>
            <a:r>
              <a:rPr lang="en-US" sz="2799">
                <a:solidFill>
                  <a:srgbClr val="000000"/>
                </a:solidFill>
                <a:latin typeface="Muli"/>
              </a:rPr>
              <a:t>Monitoring giúp theo dõi sự cố, cải thiện hiệu suất, và đảm bảo tính liên tục của hệ thống.</a:t>
            </a:r>
          </a:p>
        </p:txBody>
      </p:sp>
      <p:sp>
        <p:nvSpPr>
          <p:cNvPr id="8" name="TextBox 8"/>
          <p:cNvSpPr txBox="1"/>
          <p:nvPr/>
        </p:nvSpPr>
        <p:spPr>
          <a:xfrm>
            <a:off x="1028700" y="568914"/>
            <a:ext cx="5274661" cy="5715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Bold"/>
              </a:rPr>
              <a:t>II. Cơ sở lý thuyết</a:t>
            </a:r>
          </a:p>
        </p:txBody>
      </p:sp>
      <p:sp>
        <p:nvSpPr>
          <p:cNvPr id="9" name="AutoShape 9"/>
          <p:cNvSpPr/>
          <p:nvPr/>
        </p:nvSpPr>
        <p:spPr>
          <a:xfrm>
            <a:off x="1028700" y="1221376"/>
            <a:ext cx="8218233" cy="0"/>
          </a:xfrm>
          <a:prstGeom prst="line">
            <a:avLst/>
          </a:prstGeom>
          <a:ln w="9525" cap="flat">
            <a:solidFill>
              <a:srgbClr val="000000"/>
            </a:solidFill>
            <a:prstDash val="solid"/>
            <a:headEnd type="none" w="sm" len="sm"/>
            <a:tailEnd type="none" w="sm" len="sm"/>
          </a:ln>
        </p:spPr>
        <p:txBody>
          <a:bodyPr/>
          <a:lstStyle/>
          <a:p>
            <a:endParaRPr lang="en-US"/>
          </a:p>
        </p:txBody>
      </p:sp>
      <p:sp>
        <p:nvSpPr>
          <p:cNvPr id="10" name="TextBox 10"/>
          <p:cNvSpPr txBox="1"/>
          <p:nvPr/>
        </p:nvSpPr>
        <p:spPr>
          <a:xfrm>
            <a:off x="952735" y="1254714"/>
            <a:ext cx="2455515" cy="554355"/>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Muli Bold"/>
              </a:rPr>
              <a:t>1. Khái niệm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Freeform 6"/>
          <p:cNvSpPr/>
          <p:nvPr/>
        </p:nvSpPr>
        <p:spPr>
          <a:xfrm>
            <a:off x="8102157" y="2577720"/>
            <a:ext cx="9499197" cy="5805065"/>
          </a:xfrm>
          <a:custGeom>
            <a:avLst/>
            <a:gdLst/>
            <a:ahLst/>
            <a:cxnLst/>
            <a:rect l="l" t="t" r="r" b="b"/>
            <a:pathLst>
              <a:path w="9499197" h="5805065">
                <a:moveTo>
                  <a:pt x="0" y="0"/>
                </a:moveTo>
                <a:lnTo>
                  <a:pt x="9499197" y="0"/>
                </a:lnTo>
                <a:lnTo>
                  <a:pt x="9499197" y="5805064"/>
                </a:lnTo>
                <a:lnTo>
                  <a:pt x="0" y="5805064"/>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1438246" y="2571704"/>
            <a:ext cx="6129669" cy="895985"/>
          </a:xfrm>
          <a:prstGeom prst="rect">
            <a:avLst/>
          </a:prstGeom>
        </p:spPr>
        <p:txBody>
          <a:bodyPr lIns="0" tIns="0" rIns="0" bIns="0" rtlCol="0" anchor="t">
            <a:spAutoFit/>
          </a:bodyPr>
          <a:lstStyle/>
          <a:p>
            <a:pPr marL="561344" lvl="1" indent="-280672" algn="just">
              <a:lnSpc>
                <a:spcPts val="3640"/>
              </a:lnSpc>
              <a:buFont typeface="Arial"/>
              <a:buChar char="•"/>
            </a:pPr>
            <a:r>
              <a:rPr lang="en-US" sz="2600">
                <a:solidFill>
                  <a:srgbClr val="000000"/>
                </a:solidFill>
                <a:latin typeface="Muli"/>
              </a:rPr>
              <a:t>Là khái niệm sử dụng trong kỹ thuật monitoring </a:t>
            </a:r>
          </a:p>
        </p:txBody>
      </p:sp>
      <p:sp>
        <p:nvSpPr>
          <p:cNvPr id="8" name="TextBox 8"/>
          <p:cNvSpPr txBox="1"/>
          <p:nvPr/>
        </p:nvSpPr>
        <p:spPr>
          <a:xfrm>
            <a:off x="1438246" y="3741374"/>
            <a:ext cx="6129669" cy="4096385"/>
          </a:xfrm>
          <a:prstGeom prst="rect">
            <a:avLst/>
          </a:prstGeom>
        </p:spPr>
        <p:txBody>
          <a:bodyPr lIns="0" tIns="0" rIns="0" bIns="0" rtlCol="0" anchor="t">
            <a:spAutoFit/>
          </a:bodyPr>
          <a:lstStyle/>
          <a:p>
            <a:pPr marL="561344" lvl="1" indent="-280672" algn="just">
              <a:lnSpc>
                <a:spcPts val="3640"/>
              </a:lnSpc>
              <a:spcBef>
                <a:spcPct val="0"/>
              </a:spcBef>
              <a:buFont typeface="Arial"/>
              <a:buChar char="•"/>
            </a:pPr>
            <a:r>
              <a:rPr lang="en-US" sz="2600" u="none" strike="noStrike">
                <a:solidFill>
                  <a:srgbClr val="000000"/>
                </a:solidFill>
                <a:latin typeface="Muli"/>
              </a:rPr>
              <a:t>Ý nghĩa: Các số liệu hoặc dữ liệu thống kê được sử dụng để đo lường và đánh giá hiệu suất hoặc trạng thái của hệ thống hoặc ứng dụng. Các metrics thường là các con số hoặc dữ liệu như tỷ lệ yêu cầu thành công, thời gian trung bình để xử lý một yêu cầu, số lượng người dùng đang truy cập, CPU, RAM</a:t>
            </a:r>
          </a:p>
        </p:txBody>
      </p:sp>
      <p:sp>
        <p:nvSpPr>
          <p:cNvPr id="9" name="TextBox 9"/>
          <p:cNvSpPr txBox="1"/>
          <p:nvPr/>
        </p:nvSpPr>
        <p:spPr>
          <a:xfrm>
            <a:off x="1438246" y="8126126"/>
            <a:ext cx="6129669" cy="1353185"/>
          </a:xfrm>
          <a:prstGeom prst="rect">
            <a:avLst/>
          </a:prstGeom>
        </p:spPr>
        <p:txBody>
          <a:bodyPr lIns="0" tIns="0" rIns="0" bIns="0" rtlCol="0" anchor="t">
            <a:spAutoFit/>
          </a:bodyPr>
          <a:lstStyle/>
          <a:p>
            <a:pPr marL="561344" lvl="1" indent="-280672" algn="just">
              <a:lnSpc>
                <a:spcPts val="3640"/>
              </a:lnSpc>
              <a:spcBef>
                <a:spcPct val="0"/>
              </a:spcBef>
              <a:buFont typeface="Arial"/>
              <a:buChar char="•"/>
            </a:pPr>
            <a:r>
              <a:rPr lang="en-US" sz="2600" u="none" strike="noStrike">
                <a:solidFill>
                  <a:srgbClr val="000000"/>
                </a:solidFill>
                <a:latin typeface="Muli"/>
              </a:rPr>
              <a:t>Metrics giúp theo dõi sự phát triển của hệ thống, xác định vấn đề và cải thiện hiệu suất.</a:t>
            </a:r>
          </a:p>
        </p:txBody>
      </p:sp>
      <p:sp>
        <p:nvSpPr>
          <p:cNvPr id="10" name="TextBox 10"/>
          <p:cNvSpPr txBox="1"/>
          <p:nvPr/>
        </p:nvSpPr>
        <p:spPr>
          <a:xfrm>
            <a:off x="1438246" y="2044065"/>
            <a:ext cx="1970004" cy="514350"/>
          </a:xfrm>
          <a:prstGeom prst="rect">
            <a:avLst/>
          </a:prstGeom>
        </p:spPr>
        <p:txBody>
          <a:bodyPr wrap="square" lIns="0" tIns="0" rIns="0" bIns="0" rtlCol="0" anchor="t">
            <a:spAutoFit/>
          </a:bodyPr>
          <a:lstStyle/>
          <a:p>
            <a:pPr>
              <a:lnSpc>
                <a:spcPts val="4200"/>
              </a:lnSpc>
              <a:spcBef>
                <a:spcPct val="0"/>
              </a:spcBef>
            </a:pPr>
            <a:r>
              <a:rPr lang="en-US" sz="3000" dirty="0">
                <a:solidFill>
                  <a:srgbClr val="000000"/>
                </a:solidFill>
                <a:latin typeface="Muli Bold"/>
              </a:rPr>
              <a:t>Metrics</a:t>
            </a:r>
          </a:p>
        </p:txBody>
      </p:sp>
      <p:sp>
        <p:nvSpPr>
          <p:cNvPr id="11" name="TextBox 11"/>
          <p:cNvSpPr txBox="1"/>
          <p:nvPr/>
        </p:nvSpPr>
        <p:spPr>
          <a:xfrm>
            <a:off x="1028700" y="568914"/>
            <a:ext cx="5274661" cy="5715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Bold"/>
              </a:rPr>
              <a:t>II. Cơ sở lý thuyết</a:t>
            </a:r>
          </a:p>
        </p:txBody>
      </p:sp>
      <p:sp>
        <p:nvSpPr>
          <p:cNvPr id="12" name="AutoShape 12"/>
          <p:cNvSpPr/>
          <p:nvPr/>
        </p:nvSpPr>
        <p:spPr>
          <a:xfrm>
            <a:off x="1028700" y="1221376"/>
            <a:ext cx="8218233" cy="0"/>
          </a:xfrm>
          <a:prstGeom prst="line">
            <a:avLst/>
          </a:prstGeom>
          <a:ln w="9525" cap="flat">
            <a:solidFill>
              <a:srgbClr val="000000"/>
            </a:solidFill>
            <a:prstDash val="solid"/>
            <a:headEnd type="none" w="sm" len="sm"/>
            <a:tailEnd type="none" w="sm" len="sm"/>
          </a:ln>
        </p:spPr>
        <p:txBody>
          <a:bodyPr/>
          <a:lstStyle/>
          <a:p>
            <a:endParaRPr lang="en-US"/>
          </a:p>
        </p:txBody>
      </p:sp>
      <p:sp>
        <p:nvSpPr>
          <p:cNvPr id="13" name="TextBox 13"/>
          <p:cNvSpPr txBox="1"/>
          <p:nvPr/>
        </p:nvSpPr>
        <p:spPr>
          <a:xfrm>
            <a:off x="952735" y="1254714"/>
            <a:ext cx="2455515" cy="554355"/>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Muli Bold"/>
              </a:rPr>
              <a:t>1. Khái niệm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Freeform 6"/>
          <p:cNvSpPr/>
          <p:nvPr/>
        </p:nvSpPr>
        <p:spPr>
          <a:xfrm>
            <a:off x="8075062" y="2840379"/>
            <a:ext cx="9184238" cy="5697629"/>
          </a:xfrm>
          <a:custGeom>
            <a:avLst/>
            <a:gdLst/>
            <a:ahLst/>
            <a:cxnLst/>
            <a:rect l="l" t="t" r="r" b="b"/>
            <a:pathLst>
              <a:path w="9184238" h="5697629">
                <a:moveTo>
                  <a:pt x="0" y="0"/>
                </a:moveTo>
                <a:lnTo>
                  <a:pt x="9184238" y="0"/>
                </a:lnTo>
                <a:lnTo>
                  <a:pt x="9184238" y="5697629"/>
                </a:lnTo>
                <a:lnTo>
                  <a:pt x="0" y="5697629"/>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1197827" y="2139596"/>
            <a:ext cx="7325591" cy="495300"/>
          </a:xfrm>
          <a:prstGeom prst="rect">
            <a:avLst/>
          </a:prstGeom>
        </p:spPr>
        <p:txBody>
          <a:bodyPr lIns="0" tIns="0" rIns="0" bIns="0" rtlCol="0" anchor="t">
            <a:spAutoFit/>
          </a:bodyPr>
          <a:lstStyle/>
          <a:p>
            <a:pPr>
              <a:lnSpc>
                <a:spcPts val="4199"/>
              </a:lnSpc>
              <a:spcBef>
                <a:spcPct val="0"/>
              </a:spcBef>
            </a:pPr>
            <a:r>
              <a:rPr lang="en-US" sz="2999">
                <a:solidFill>
                  <a:srgbClr val="000000"/>
                </a:solidFill>
                <a:latin typeface="Muli Bold"/>
              </a:rPr>
              <a:t>Bản đồ dịch vụ (Service map)</a:t>
            </a:r>
          </a:p>
        </p:txBody>
      </p:sp>
      <p:sp>
        <p:nvSpPr>
          <p:cNvPr id="8" name="TextBox 8"/>
          <p:cNvSpPr txBox="1"/>
          <p:nvPr/>
        </p:nvSpPr>
        <p:spPr>
          <a:xfrm>
            <a:off x="1028700" y="2792754"/>
            <a:ext cx="6641300" cy="1353185"/>
          </a:xfrm>
          <a:prstGeom prst="rect">
            <a:avLst/>
          </a:prstGeom>
        </p:spPr>
        <p:txBody>
          <a:bodyPr lIns="0" tIns="0" rIns="0" bIns="0" rtlCol="0" anchor="t">
            <a:spAutoFit/>
          </a:bodyPr>
          <a:lstStyle/>
          <a:p>
            <a:pPr marL="561342" lvl="1" indent="-280671" algn="just">
              <a:lnSpc>
                <a:spcPts val="3640"/>
              </a:lnSpc>
              <a:buFont typeface="Arial"/>
              <a:buChar char="•"/>
            </a:pPr>
            <a:r>
              <a:rPr lang="en-US" sz="2600">
                <a:solidFill>
                  <a:srgbClr val="000000"/>
                </a:solidFill>
                <a:latin typeface="Muli"/>
              </a:rPr>
              <a:t>Sự thể hiện trực quan theo thời gian thực của các dịch vụ được trang bị trong kiến trúc vi dịch vụ. </a:t>
            </a:r>
          </a:p>
        </p:txBody>
      </p:sp>
      <p:sp>
        <p:nvSpPr>
          <p:cNvPr id="9" name="TextBox 9"/>
          <p:cNvSpPr txBox="1"/>
          <p:nvPr/>
        </p:nvSpPr>
        <p:spPr>
          <a:xfrm>
            <a:off x="1028700" y="4604430"/>
            <a:ext cx="6641300" cy="1810385"/>
          </a:xfrm>
          <a:prstGeom prst="rect">
            <a:avLst/>
          </a:prstGeom>
        </p:spPr>
        <p:txBody>
          <a:bodyPr lIns="0" tIns="0" rIns="0" bIns="0" rtlCol="0" anchor="t">
            <a:spAutoFit/>
          </a:bodyPr>
          <a:lstStyle/>
          <a:p>
            <a:pPr marL="561342" lvl="1" indent="-280671" algn="just">
              <a:lnSpc>
                <a:spcPts val="3640"/>
              </a:lnSpc>
              <a:spcBef>
                <a:spcPct val="0"/>
              </a:spcBef>
              <a:buFont typeface="Arial"/>
              <a:buChar char="•"/>
            </a:pPr>
            <a:r>
              <a:rPr lang="en-US" sz="2600" u="none" strike="noStrike">
                <a:solidFill>
                  <a:srgbClr val="000000"/>
                </a:solidFill>
                <a:latin typeface="Muli"/>
              </a:rPr>
              <a:t>Bản đồ hiển thị các kết nối và các thành phần phụ thuộc, bao gồm các ứng dụng, cơ sở dữ liệu, máy chủ và các dịch vụ ngoài (out-of-process services). </a:t>
            </a:r>
          </a:p>
        </p:txBody>
      </p:sp>
      <p:sp>
        <p:nvSpPr>
          <p:cNvPr id="10" name="TextBox 10"/>
          <p:cNvSpPr txBox="1"/>
          <p:nvPr/>
        </p:nvSpPr>
        <p:spPr>
          <a:xfrm>
            <a:off x="1028700" y="6872014"/>
            <a:ext cx="6641300" cy="1810385"/>
          </a:xfrm>
          <a:prstGeom prst="rect">
            <a:avLst/>
          </a:prstGeom>
        </p:spPr>
        <p:txBody>
          <a:bodyPr lIns="0" tIns="0" rIns="0" bIns="0" rtlCol="0" anchor="t">
            <a:spAutoFit/>
          </a:bodyPr>
          <a:lstStyle/>
          <a:p>
            <a:pPr marL="561342" lvl="1" indent="-280671" algn="just">
              <a:lnSpc>
                <a:spcPts val="3640"/>
              </a:lnSpc>
              <a:spcBef>
                <a:spcPct val="0"/>
              </a:spcBef>
              <a:buFont typeface="Arial"/>
              <a:buChar char="•"/>
            </a:pPr>
            <a:r>
              <a:rPr lang="en-US" sz="2600" u="none" strike="noStrike">
                <a:solidFill>
                  <a:srgbClr val="000000"/>
                </a:solidFill>
                <a:latin typeface="Muli"/>
              </a:rPr>
              <a:t>Thể hiện chỉ số và số liệu hiệu suất để cung cấp cái nhìn rõ hơn về hoạt động hiện tại của mọi bộ phận trong hệ microservice</a:t>
            </a:r>
          </a:p>
        </p:txBody>
      </p:sp>
      <p:sp>
        <p:nvSpPr>
          <p:cNvPr id="11" name="TextBox 11"/>
          <p:cNvSpPr txBox="1"/>
          <p:nvPr/>
        </p:nvSpPr>
        <p:spPr>
          <a:xfrm>
            <a:off x="1028700" y="568914"/>
            <a:ext cx="5274661" cy="5715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Bold"/>
              </a:rPr>
              <a:t>II. Cơ sở lý thuyết</a:t>
            </a:r>
          </a:p>
        </p:txBody>
      </p:sp>
      <p:sp>
        <p:nvSpPr>
          <p:cNvPr id="12" name="AutoShape 12"/>
          <p:cNvSpPr/>
          <p:nvPr/>
        </p:nvSpPr>
        <p:spPr>
          <a:xfrm>
            <a:off x="1028700" y="1221376"/>
            <a:ext cx="8218233" cy="0"/>
          </a:xfrm>
          <a:prstGeom prst="line">
            <a:avLst/>
          </a:prstGeom>
          <a:ln w="9525" cap="flat">
            <a:solidFill>
              <a:srgbClr val="000000"/>
            </a:solidFill>
            <a:prstDash val="solid"/>
            <a:headEnd type="none" w="sm" len="sm"/>
            <a:tailEnd type="none" w="sm" len="sm"/>
          </a:ln>
        </p:spPr>
        <p:txBody>
          <a:bodyPr/>
          <a:lstStyle/>
          <a:p>
            <a:endParaRPr lang="en-US"/>
          </a:p>
        </p:txBody>
      </p:sp>
      <p:sp>
        <p:nvSpPr>
          <p:cNvPr id="13" name="TextBox 13"/>
          <p:cNvSpPr txBox="1"/>
          <p:nvPr/>
        </p:nvSpPr>
        <p:spPr>
          <a:xfrm>
            <a:off x="952735" y="1254714"/>
            <a:ext cx="2455515" cy="554355"/>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Muli Bold"/>
              </a:rPr>
              <a:t>1. Khái niệm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TextBox 6"/>
          <p:cNvSpPr txBox="1"/>
          <p:nvPr/>
        </p:nvSpPr>
        <p:spPr>
          <a:xfrm>
            <a:off x="1431444" y="5503951"/>
            <a:ext cx="6243007" cy="48133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Muli Bold"/>
              </a:rPr>
              <a:t>Instrument:</a:t>
            </a:r>
          </a:p>
        </p:txBody>
      </p:sp>
      <p:sp>
        <p:nvSpPr>
          <p:cNvPr id="7" name="TextBox 7"/>
          <p:cNvSpPr txBox="1"/>
          <p:nvPr/>
        </p:nvSpPr>
        <p:spPr>
          <a:xfrm>
            <a:off x="1318693" y="5937657"/>
            <a:ext cx="12604434" cy="1325711"/>
          </a:xfrm>
          <a:prstGeom prst="rect">
            <a:avLst/>
          </a:prstGeom>
        </p:spPr>
        <p:txBody>
          <a:bodyPr lIns="0" tIns="0" rIns="0" bIns="0" rtlCol="0" anchor="t">
            <a:spAutoFit/>
          </a:bodyPr>
          <a:lstStyle/>
          <a:p>
            <a:pPr marL="551983" lvl="1" indent="-275991" algn="just">
              <a:lnSpc>
                <a:spcPts val="3579"/>
              </a:lnSpc>
              <a:buFont typeface="Arial"/>
              <a:buChar char="•"/>
            </a:pPr>
            <a:r>
              <a:rPr lang="en-US" sz="2556">
                <a:solidFill>
                  <a:srgbClr val="000000"/>
                </a:solidFill>
                <a:latin typeface="Muli"/>
              </a:rPr>
              <a:t>Instrumentation là quá trình bao gồm việc ghi lại các sự kiện, đo lường thời gian thực hiện, theo dõi tài nguyên sử dụng, và nhiều khía cạnh khác của hoạt động của ứng dụng hoặc hệ thống. </a:t>
            </a:r>
          </a:p>
        </p:txBody>
      </p:sp>
      <p:sp>
        <p:nvSpPr>
          <p:cNvPr id="8" name="TextBox 8"/>
          <p:cNvSpPr txBox="1"/>
          <p:nvPr/>
        </p:nvSpPr>
        <p:spPr>
          <a:xfrm>
            <a:off x="1268470" y="7511017"/>
            <a:ext cx="12654657" cy="878036"/>
          </a:xfrm>
          <a:prstGeom prst="rect">
            <a:avLst/>
          </a:prstGeom>
        </p:spPr>
        <p:txBody>
          <a:bodyPr lIns="0" tIns="0" rIns="0" bIns="0" rtlCol="0" anchor="t">
            <a:spAutoFit/>
          </a:bodyPr>
          <a:lstStyle/>
          <a:p>
            <a:pPr marL="551983" lvl="1" indent="-275991" algn="just">
              <a:lnSpc>
                <a:spcPts val="3579"/>
              </a:lnSpc>
              <a:buFont typeface="Arial"/>
              <a:buChar char="•"/>
            </a:pPr>
            <a:r>
              <a:rPr lang="en-US" sz="2556">
                <a:solidFill>
                  <a:srgbClr val="000000"/>
                </a:solidFill>
                <a:latin typeface="Muli"/>
              </a:rPr>
              <a:t>Nó cho phép người quản trị và nhà phát triển có cái nhìn chi tiết về cách hệ thống hoạt động và giúp phát hiện các vấn đề cũng như tối ưu hóa hiệu suất.</a:t>
            </a:r>
          </a:p>
        </p:txBody>
      </p:sp>
      <p:sp>
        <p:nvSpPr>
          <p:cNvPr id="9" name="TextBox 9"/>
          <p:cNvSpPr txBox="1"/>
          <p:nvPr/>
        </p:nvSpPr>
        <p:spPr>
          <a:xfrm>
            <a:off x="1180144" y="2187729"/>
            <a:ext cx="12611184" cy="276987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Muli Bold"/>
              </a:rPr>
              <a:t>Agent:</a:t>
            </a:r>
          </a:p>
          <a:p>
            <a:pPr marL="561341" lvl="1" indent="-280670" algn="just">
              <a:lnSpc>
                <a:spcPts val="3640"/>
              </a:lnSpc>
              <a:spcBef>
                <a:spcPct val="0"/>
              </a:spcBef>
              <a:buFont typeface="Arial"/>
              <a:buChar char="•"/>
            </a:pPr>
            <a:r>
              <a:rPr lang="en-US" sz="2600">
                <a:solidFill>
                  <a:srgbClr val="000000"/>
                </a:solidFill>
                <a:latin typeface="Muli"/>
              </a:rPr>
              <a:t>Một agent là một phần mềm hoặc module nhỏ được cài đặt trên hệ thống hoặc ứng dụng để thu thập dữ liệu và thông tin liên quan đến hiệu suất. Các agent thường chạy ngầm và tự động thu thập thông tin về các hoạt động của hệ thống, bao gồm thông tin về tài nguyên, mạng, và ứng dụng. Agent có thể gửi dữ liệu này đến các hệ thống giám sát hoặc công cụ quản lý.</a:t>
            </a:r>
          </a:p>
        </p:txBody>
      </p:sp>
      <p:sp>
        <p:nvSpPr>
          <p:cNvPr id="10" name="TextBox 10"/>
          <p:cNvSpPr txBox="1"/>
          <p:nvPr/>
        </p:nvSpPr>
        <p:spPr>
          <a:xfrm>
            <a:off x="1028700" y="568914"/>
            <a:ext cx="5274661" cy="5715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Bold"/>
              </a:rPr>
              <a:t>II. Cơ sở lý thuyết</a:t>
            </a:r>
          </a:p>
        </p:txBody>
      </p:sp>
      <p:sp>
        <p:nvSpPr>
          <p:cNvPr id="11" name="AutoShape 11"/>
          <p:cNvSpPr/>
          <p:nvPr/>
        </p:nvSpPr>
        <p:spPr>
          <a:xfrm>
            <a:off x="1028700" y="1221376"/>
            <a:ext cx="8218233" cy="0"/>
          </a:xfrm>
          <a:prstGeom prst="line">
            <a:avLst/>
          </a:prstGeom>
          <a:ln w="9525" cap="flat">
            <a:solidFill>
              <a:srgbClr val="000000"/>
            </a:solidFill>
            <a:prstDash val="solid"/>
            <a:headEnd type="none" w="sm" len="sm"/>
            <a:tailEnd type="none" w="sm" len="sm"/>
          </a:ln>
        </p:spPr>
        <p:txBody>
          <a:bodyPr/>
          <a:lstStyle/>
          <a:p>
            <a:endParaRPr lang="en-US"/>
          </a:p>
        </p:txBody>
      </p:sp>
      <p:sp>
        <p:nvSpPr>
          <p:cNvPr id="12" name="TextBox 12"/>
          <p:cNvSpPr txBox="1"/>
          <p:nvPr/>
        </p:nvSpPr>
        <p:spPr>
          <a:xfrm>
            <a:off x="952735" y="1254714"/>
            <a:ext cx="2455515" cy="554355"/>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Muli Bold"/>
              </a:rPr>
              <a:t>1. Khái niệm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TextBox 6"/>
          <p:cNvSpPr txBox="1"/>
          <p:nvPr/>
        </p:nvSpPr>
        <p:spPr>
          <a:xfrm>
            <a:off x="1682229" y="3221596"/>
            <a:ext cx="5550120" cy="2165350"/>
          </a:xfrm>
          <a:prstGeom prst="rect">
            <a:avLst/>
          </a:prstGeom>
        </p:spPr>
        <p:txBody>
          <a:bodyPr lIns="0" tIns="0" rIns="0" bIns="0" rtlCol="0" anchor="t">
            <a:spAutoFit/>
          </a:bodyPr>
          <a:lstStyle/>
          <a:p>
            <a:pPr algn="just">
              <a:lnSpc>
                <a:spcPts val="3499"/>
              </a:lnSpc>
              <a:spcBef>
                <a:spcPct val="0"/>
              </a:spcBef>
            </a:pPr>
            <a:r>
              <a:rPr lang="en-US" sz="2499">
                <a:solidFill>
                  <a:srgbClr val="000000"/>
                </a:solidFill>
                <a:latin typeface="Muli Semi-Bold"/>
              </a:rPr>
              <a:t>Một dự án mã nguồn mở nhằm mục đích cung cấp các tiêu chuẩn và công cụ cho việc quản lý, giám sát và thu thập dữ liệu từ các ứng dụng và hệ thống phân tán. </a:t>
            </a:r>
          </a:p>
        </p:txBody>
      </p:sp>
      <p:sp>
        <p:nvSpPr>
          <p:cNvPr id="7" name="Freeform 7"/>
          <p:cNvSpPr/>
          <p:nvPr/>
        </p:nvSpPr>
        <p:spPr>
          <a:xfrm>
            <a:off x="7788848" y="3831731"/>
            <a:ext cx="9472912" cy="2623539"/>
          </a:xfrm>
          <a:custGeom>
            <a:avLst/>
            <a:gdLst/>
            <a:ahLst/>
            <a:cxnLst/>
            <a:rect l="l" t="t" r="r" b="b"/>
            <a:pathLst>
              <a:path w="9472912" h="2623539">
                <a:moveTo>
                  <a:pt x="0" y="0"/>
                </a:moveTo>
                <a:lnTo>
                  <a:pt x="9472912" y="0"/>
                </a:lnTo>
                <a:lnTo>
                  <a:pt x="9472912" y="2623538"/>
                </a:lnTo>
                <a:lnTo>
                  <a:pt x="0" y="2623538"/>
                </a:lnTo>
                <a:lnTo>
                  <a:pt x="0" y="0"/>
                </a:lnTo>
                <a:close/>
              </a:path>
            </a:pathLst>
          </a:custGeom>
          <a:blipFill>
            <a:blip r:embed="rId2"/>
            <a:stretch>
              <a:fillRect/>
            </a:stretch>
          </a:blipFill>
        </p:spPr>
        <p:txBody>
          <a:bodyPr/>
          <a:lstStyle/>
          <a:p>
            <a:endParaRPr lang="en-US"/>
          </a:p>
        </p:txBody>
      </p:sp>
      <p:sp>
        <p:nvSpPr>
          <p:cNvPr id="8" name="TextBox 8"/>
          <p:cNvSpPr txBox="1"/>
          <p:nvPr/>
        </p:nvSpPr>
        <p:spPr>
          <a:xfrm>
            <a:off x="2203609" y="7222157"/>
            <a:ext cx="10888216" cy="1577659"/>
          </a:xfrm>
          <a:prstGeom prst="rect">
            <a:avLst/>
          </a:prstGeom>
        </p:spPr>
        <p:txBody>
          <a:bodyPr lIns="0" tIns="0" rIns="0" bIns="0" rtlCol="0" anchor="t">
            <a:spAutoFit/>
          </a:bodyPr>
          <a:lstStyle/>
          <a:p>
            <a:pPr>
              <a:lnSpc>
                <a:spcPts val="5652"/>
              </a:lnSpc>
            </a:pPr>
            <a:r>
              <a:rPr lang="en-US" sz="2297">
                <a:solidFill>
                  <a:srgbClr val="000000"/>
                </a:solidFill>
                <a:ea typeface="Muli Semi-Bold"/>
              </a:rPr>
              <a:t>● OpenTracing: tạo Trace cho các ứng dụng phân tán</a:t>
            </a:r>
          </a:p>
          <a:p>
            <a:pPr>
              <a:lnSpc>
                <a:spcPts val="3217"/>
              </a:lnSpc>
              <a:spcBef>
                <a:spcPct val="0"/>
              </a:spcBef>
            </a:pPr>
            <a:r>
              <a:rPr lang="en-US" sz="2297">
                <a:solidFill>
                  <a:srgbClr val="000000"/>
                </a:solidFill>
                <a:ea typeface="Muli Semi-Bold"/>
              </a:rPr>
              <a:t>● OpenCensus: Thu thập số liệu (metrics) và xuất dữ liệu sang chương trình phụ trợ được hỗ trợ</a:t>
            </a:r>
          </a:p>
        </p:txBody>
      </p:sp>
      <p:sp>
        <p:nvSpPr>
          <p:cNvPr id="9" name="TextBox 9"/>
          <p:cNvSpPr txBox="1"/>
          <p:nvPr/>
        </p:nvSpPr>
        <p:spPr>
          <a:xfrm>
            <a:off x="1732641" y="6828457"/>
            <a:ext cx="6261970" cy="422275"/>
          </a:xfrm>
          <a:prstGeom prst="rect">
            <a:avLst/>
          </a:prstGeom>
        </p:spPr>
        <p:txBody>
          <a:bodyPr lIns="0" tIns="0" rIns="0" bIns="0" rtlCol="0" anchor="t">
            <a:spAutoFit/>
          </a:bodyPr>
          <a:lstStyle/>
          <a:p>
            <a:pPr>
              <a:lnSpc>
                <a:spcPts val="3500"/>
              </a:lnSpc>
              <a:spcBef>
                <a:spcPct val="0"/>
              </a:spcBef>
            </a:pPr>
            <a:r>
              <a:rPr lang="en-US" sz="2500">
                <a:solidFill>
                  <a:srgbClr val="000000"/>
                </a:solidFill>
                <a:latin typeface="Muli Bold"/>
              </a:rPr>
              <a:t>Được tạo thành từ sự hợp nhất của:</a:t>
            </a:r>
          </a:p>
        </p:txBody>
      </p:sp>
      <p:sp>
        <p:nvSpPr>
          <p:cNvPr id="10" name="TextBox 10"/>
          <p:cNvSpPr txBox="1"/>
          <p:nvPr/>
        </p:nvSpPr>
        <p:spPr>
          <a:xfrm>
            <a:off x="1215218" y="2342868"/>
            <a:ext cx="3242072" cy="596900"/>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Muli Bold"/>
              </a:rPr>
              <a:t>OpenTelemetry</a:t>
            </a:r>
          </a:p>
        </p:txBody>
      </p:sp>
      <p:sp>
        <p:nvSpPr>
          <p:cNvPr id="11" name="TextBox 11"/>
          <p:cNvSpPr txBox="1"/>
          <p:nvPr/>
        </p:nvSpPr>
        <p:spPr>
          <a:xfrm>
            <a:off x="1028700" y="666750"/>
            <a:ext cx="7013472" cy="5715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Bold"/>
              </a:rPr>
              <a:t>III. Triển khai và thực hiện</a:t>
            </a:r>
          </a:p>
        </p:txBody>
      </p:sp>
      <p:sp>
        <p:nvSpPr>
          <p:cNvPr id="12" name="TextBox 12"/>
          <p:cNvSpPr txBox="1"/>
          <p:nvPr/>
        </p:nvSpPr>
        <p:spPr>
          <a:xfrm>
            <a:off x="1079435" y="1323975"/>
            <a:ext cx="2095946" cy="554355"/>
          </a:xfrm>
          <a:prstGeom prst="rect">
            <a:avLst/>
          </a:prstGeom>
        </p:spPr>
        <p:txBody>
          <a:bodyPr lIns="0" tIns="0" rIns="0" bIns="0" rtlCol="0" anchor="t">
            <a:spAutoFit/>
          </a:bodyPr>
          <a:lstStyle/>
          <a:p>
            <a:pPr algn="ctr">
              <a:lnSpc>
                <a:spcPts val="4620"/>
              </a:lnSpc>
            </a:pPr>
            <a:r>
              <a:rPr lang="en-US" sz="3300">
                <a:solidFill>
                  <a:srgbClr val="000000"/>
                </a:solidFill>
                <a:latin typeface="Muli Bold"/>
              </a:rPr>
              <a:t>1. Công cụ</a:t>
            </a:r>
          </a:p>
        </p:txBody>
      </p:sp>
      <p:sp>
        <p:nvSpPr>
          <p:cNvPr id="13" name="AutoShape 13"/>
          <p:cNvSpPr/>
          <p:nvPr/>
        </p:nvSpPr>
        <p:spPr>
          <a:xfrm>
            <a:off x="978321" y="1309688"/>
            <a:ext cx="8218233" cy="0"/>
          </a:xfrm>
          <a:prstGeom prst="line">
            <a:avLst/>
          </a:prstGeom>
          <a:ln w="9525"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Freeform 6"/>
          <p:cNvSpPr/>
          <p:nvPr/>
        </p:nvSpPr>
        <p:spPr>
          <a:xfrm>
            <a:off x="7923506" y="3686402"/>
            <a:ext cx="8978999" cy="5308975"/>
          </a:xfrm>
          <a:custGeom>
            <a:avLst/>
            <a:gdLst/>
            <a:ahLst/>
            <a:cxnLst/>
            <a:rect l="l" t="t" r="r" b="b"/>
            <a:pathLst>
              <a:path w="8978999" h="5308975">
                <a:moveTo>
                  <a:pt x="0" y="0"/>
                </a:moveTo>
                <a:lnTo>
                  <a:pt x="8978998" y="0"/>
                </a:lnTo>
                <a:lnTo>
                  <a:pt x="8978998" y="5308975"/>
                </a:lnTo>
                <a:lnTo>
                  <a:pt x="0" y="5308975"/>
                </a:lnTo>
                <a:lnTo>
                  <a:pt x="0" y="0"/>
                </a:lnTo>
                <a:close/>
              </a:path>
            </a:pathLst>
          </a:custGeom>
          <a:blipFill>
            <a:blip r:embed="rId2"/>
            <a:stretch>
              <a:fillRect t="-4049" b="-4049"/>
            </a:stretch>
          </a:blipFill>
        </p:spPr>
        <p:txBody>
          <a:bodyPr/>
          <a:lstStyle/>
          <a:p>
            <a:endParaRPr lang="en-US"/>
          </a:p>
        </p:txBody>
      </p:sp>
      <p:sp>
        <p:nvSpPr>
          <p:cNvPr id="7" name="TextBox 7"/>
          <p:cNvSpPr txBox="1"/>
          <p:nvPr/>
        </p:nvSpPr>
        <p:spPr>
          <a:xfrm>
            <a:off x="1176313" y="3629252"/>
            <a:ext cx="6156741" cy="97663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Muli Semi-Bold"/>
              </a:rPr>
              <a:t>Ứng dụng web trực quan hóa và phân tích mã nguồn mở đa nền tảng</a:t>
            </a:r>
          </a:p>
        </p:txBody>
      </p:sp>
      <p:sp>
        <p:nvSpPr>
          <p:cNvPr id="8" name="TextBox 8"/>
          <p:cNvSpPr txBox="1"/>
          <p:nvPr/>
        </p:nvSpPr>
        <p:spPr>
          <a:xfrm>
            <a:off x="1176313" y="2513312"/>
            <a:ext cx="4779022" cy="587375"/>
          </a:xfrm>
          <a:prstGeom prst="rect">
            <a:avLst/>
          </a:prstGeom>
        </p:spPr>
        <p:txBody>
          <a:bodyPr lIns="0" tIns="0" rIns="0" bIns="0" rtlCol="0" anchor="t">
            <a:spAutoFit/>
          </a:bodyPr>
          <a:lstStyle/>
          <a:p>
            <a:pPr algn="just">
              <a:lnSpc>
                <a:spcPts val="4899"/>
              </a:lnSpc>
            </a:pPr>
            <a:r>
              <a:rPr lang="en-US" sz="3499">
                <a:solidFill>
                  <a:srgbClr val="000000"/>
                </a:solidFill>
                <a:latin typeface="Muli Bold"/>
              </a:rPr>
              <a:t>Grafana</a:t>
            </a:r>
          </a:p>
        </p:txBody>
      </p:sp>
      <p:sp>
        <p:nvSpPr>
          <p:cNvPr id="9" name="TextBox 9"/>
          <p:cNvSpPr txBox="1"/>
          <p:nvPr/>
        </p:nvSpPr>
        <p:spPr>
          <a:xfrm>
            <a:off x="1176313" y="5328699"/>
            <a:ext cx="6156741" cy="1471930"/>
          </a:xfrm>
          <a:prstGeom prst="rect">
            <a:avLst/>
          </a:prstGeom>
        </p:spPr>
        <p:txBody>
          <a:bodyPr lIns="0" tIns="0" rIns="0" bIns="0" rtlCol="0" anchor="t">
            <a:spAutoFit/>
          </a:bodyPr>
          <a:lstStyle/>
          <a:p>
            <a:pPr marL="0" lvl="0" indent="0" algn="just">
              <a:lnSpc>
                <a:spcPts val="3919"/>
              </a:lnSpc>
              <a:spcBef>
                <a:spcPct val="0"/>
              </a:spcBef>
            </a:pPr>
            <a:r>
              <a:rPr lang="en-US" sz="2799" u="none" strike="noStrike">
                <a:solidFill>
                  <a:srgbClr val="000000"/>
                </a:solidFill>
                <a:latin typeface="Muli Semi-Bold"/>
              </a:rPr>
              <a:t>Grafana cung cấp biểu đồ, đồ thị và cảnh báo cho web khi được kết nối với các nguồn dữ liệu được hỗ trợ</a:t>
            </a:r>
          </a:p>
        </p:txBody>
      </p:sp>
      <p:sp>
        <p:nvSpPr>
          <p:cNvPr id="10" name="TextBox 10"/>
          <p:cNvSpPr txBox="1"/>
          <p:nvPr/>
        </p:nvSpPr>
        <p:spPr>
          <a:xfrm>
            <a:off x="1028700" y="666750"/>
            <a:ext cx="7013472" cy="5715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Bold"/>
              </a:rPr>
              <a:t>III. Triển khai và thực hiện</a:t>
            </a:r>
          </a:p>
        </p:txBody>
      </p:sp>
      <p:sp>
        <p:nvSpPr>
          <p:cNvPr id="11" name="TextBox 11"/>
          <p:cNvSpPr txBox="1"/>
          <p:nvPr/>
        </p:nvSpPr>
        <p:spPr>
          <a:xfrm>
            <a:off x="1079435" y="1323975"/>
            <a:ext cx="2095946" cy="554355"/>
          </a:xfrm>
          <a:prstGeom prst="rect">
            <a:avLst/>
          </a:prstGeom>
        </p:spPr>
        <p:txBody>
          <a:bodyPr lIns="0" tIns="0" rIns="0" bIns="0" rtlCol="0" anchor="t">
            <a:spAutoFit/>
          </a:bodyPr>
          <a:lstStyle/>
          <a:p>
            <a:pPr algn="ctr">
              <a:lnSpc>
                <a:spcPts val="4620"/>
              </a:lnSpc>
            </a:pPr>
            <a:r>
              <a:rPr lang="en-US" sz="3300">
                <a:solidFill>
                  <a:srgbClr val="000000"/>
                </a:solidFill>
                <a:latin typeface="Muli Bold"/>
              </a:rPr>
              <a:t>1. Công cụ</a:t>
            </a:r>
          </a:p>
        </p:txBody>
      </p:sp>
      <p:sp>
        <p:nvSpPr>
          <p:cNvPr id="12" name="AutoShape 12"/>
          <p:cNvSpPr/>
          <p:nvPr/>
        </p:nvSpPr>
        <p:spPr>
          <a:xfrm>
            <a:off x="978321" y="1309688"/>
            <a:ext cx="8218233" cy="0"/>
          </a:xfrm>
          <a:prstGeom prst="line">
            <a:avLst/>
          </a:prstGeom>
          <a:ln w="9525"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Freeform 6"/>
          <p:cNvSpPr/>
          <p:nvPr/>
        </p:nvSpPr>
        <p:spPr>
          <a:xfrm>
            <a:off x="2230509" y="1987196"/>
            <a:ext cx="14027824" cy="7409062"/>
          </a:xfrm>
          <a:custGeom>
            <a:avLst/>
            <a:gdLst/>
            <a:ahLst/>
            <a:cxnLst/>
            <a:rect l="l" t="t" r="r" b="b"/>
            <a:pathLst>
              <a:path w="14027824" h="7409062">
                <a:moveTo>
                  <a:pt x="0" y="0"/>
                </a:moveTo>
                <a:lnTo>
                  <a:pt x="14027824" y="0"/>
                </a:lnTo>
                <a:lnTo>
                  <a:pt x="14027824" y="7409062"/>
                </a:lnTo>
                <a:lnTo>
                  <a:pt x="0" y="7409062"/>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6865626" y="9560411"/>
            <a:ext cx="4082415" cy="481330"/>
          </a:xfrm>
          <a:prstGeom prst="rect">
            <a:avLst/>
          </a:prstGeom>
        </p:spPr>
        <p:txBody>
          <a:bodyPr lIns="0" tIns="0" rIns="0" bIns="0" rtlCol="0" anchor="t">
            <a:spAutoFit/>
          </a:bodyPr>
          <a:lstStyle/>
          <a:p>
            <a:pPr algn="ctr">
              <a:lnSpc>
                <a:spcPts val="3919"/>
              </a:lnSpc>
            </a:pPr>
            <a:r>
              <a:rPr lang="en-US" sz="2799">
                <a:solidFill>
                  <a:srgbClr val="000000"/>
                </a:solidFill>
                <a:latin typeface="Canva Sans"/>
              </a:rPr>
              <a:t>Sơ đồ hệ thống giám sát</a:t>
            </a:r>
          </a:p>
        </p:txBody>
      </p:sp>
      <p:sp>
        <p:nvSpPr>
          <p:cNvPr id="8" name="TextBox 8"/>
          <p:cNvSpPr txBox="1"/>
          <p:nvPr/>
        </p:nvSpPr>
        <p:spPr>
          <a:xfrm>
            <a:off x="1094854" y="1387756"/>
            <a:ext cx="4208115" cy="528320"/>
          </a:xfrm>
          <a:prstGeom prst="rect">
            <a:avLst/>
          </a:prstGeom>
        </p:spPr>
        <p:txBody>
          <a:bodyPr lIns="0" tIns="0" rIns="0" bIns="0" rtlCol="0" anchor="t">
            <a:spAutoFit/>
          </a:bodyPr>
          <a:lstStyle/>
          <a:p>
            <a:pPr algn="ctr">
              <a:lnSpc>
                <a:spcPts val="4480"/>
              </a:lnSpc>
            </a:pPr>
            <a:r>
              <a:rPr lang="en-US" sz="3200">
                <a:solidFill>
                  <a:srgbClr val="000000"/>
                </a:solidFill>
                <a:latin typeface="Muli Bold"/>
              </a:rPr>
              <a:t>2. Triển khai hệ thống</a:t>
            </a:r>
          </a:p>
        </p:txBody>
      </p:sp>
      <p:sp>
        <p:nvSpPr>
          <p:cNvPr id="9" name="TextBox 9"/>
          <p:cNvSpPr txBox="1"/>
          <p:nvPr/>
        </p:nvSpPr>
        <p:spPr>
          <a:xfrm>
            <a:off x="1028700" y="666750"/>
            <a:ext cx="6975888" cy="561975"/>
          </a:xfrm>
          <a:prstGeom prst="rect">
            <a:avLst/>
          </a:prstGeom>
        </p:spPr>
        <p:txBody>
          <a:bodyPr lIns="0" tIns="0" rIns="0" bIns="0" rtlCol="0" anchor="t">
            <a:spAutoFit/>
          </a:bodyPr>
          <a:lstStyle/>
          <a:p>
            <a:pPr>
              <a:lnSpc>
                <a:spcPts val="4440"/>
              </a:lnSpc>
              <a:spcBef>
                <a:spcPct val="0"/>
              </a:spcBef>
            </a:pPr>
            <a:r>
              <a:rPr lang="en-US" sz="3700" spc="-37">
                <a:solidFill>
                  <a:srgbClr val="000000"/>
                </a:solidFill>
                <a:latin typeface="Muli Bold"/>
              </a:rPr>
              <a:t>III. Triển khai và thực hiện</a:t>
            </a:r>
          </a:p>
        </p:txBody>
      </p:sp>
      <p:sp>
        <p:nvSpPr>
          <p:cNvPr id="10" name="AutoShape 10"/>
          <p:cNvSpPr/>
          <p:nvPr/>
        </p:nvSpPr>
        <p:spPr>
          <a:xfrm>
            <a:off x="978321" y="1309688"/>
            <a:ext cx="8218233" cy="0"/>
          </a:xfrm>
          <a:prstGeom prst="line">
            <a:avLst/>
          </a:prstGeom>
          <a:ln w="9525"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TextBox 6"/>
          <p:cNvSpPr txBox="1"/>
          <p:nvPr/>
        </p:nvSpPr>
        <p:spPr>
          <a:xfrm>
            <a:off x="6695831" y="9163050"/>
            <a:ext cx="4685586" cy="448310"/>
          </a:xfrm>
          <a:prstGeom prst="rect">
            <a:avLst/>
          </a:prstGeom>
        </p:spPr>
        <p:txBody>
          <a:bodyPr lIns="0" tIns="0" rIns="0" bIns="0" rtlCol="0" anchor="t">
            <a:spAutoFit/>
          </a:bodyPr>
          <a:lstStyle/>
          <a:p>
            <a:pPr algn="ctr">
              <a:lnSpc>
                <a:spcPts val="3640"/>
              </a:lnSpc>
            </a:pPr>
            <a:r>
              <a:rPr lang="en-US" sz="2600">
                <a:solidFill>
                  <a:srgbClr val="000000"/>
                </a:solidFill>
                <a:latin typeface="Canva Sans"/>
              </a:rPr>
              <a:t>Sơ đồ hệ thống Microservices</a:t>
            </a:r>
          </a:p>
        </p:txBody>
      </p:sp>
      <p:grpSp>
        <p:nvGrpSpPr>
          <p:cNvPr id="7" name="Group 7"/>
          <p:cNvGrpSpPr/>
          <p:nvPr/>
        </p:nvGrpSpPr>
        <p:grpSpPr>
          <a:xfrm>
            <a:off x="978321" y="2063396"/>
            <a:ext cx="16796986" cy="6960982"/>
            <a:chOff x="0" y="0"/>
            <a:chExt cx="22395981" cy="9281310"/>
          </a:xfrm>
        </p:grpSpPr>
        <p:sp>
          <p:nvSpPr>
            <p:cNvPr id="8" name="Freeform 8"/>
            <p:cNvSpPr/>
            <p:nvPr/>
          </p:nvSpPr>
          <p:spPr>
            <a:xfrm>
              <a:off x="0" y="0"/>
              <a:ext cx="22395981" cy="9273305"/>
            </a:xfrm>
            <a:custGeom>
              <a:avLst/>
              <a:gdLst/>
              <a:ahLst/>
              <a:cxnLst/>
              <a:rect l="l" t="t" r="r" b="b"/>
              <a:pathLst>
                <a:path w="22395981" h="9273305">
                  <a:moveTo>
                    <a:pt x="0" y="0"/>
                  </a:moveTo>
                  <a:lnTo>
                    <a:pt x="22395981" y="0"/>
                  </a:lnTo>
                  <a:lnTo>
                    <a:pt x="22395981" y="9273305"/>
                  </a:lnTo>
                  <a:lnTo>
                    <a:pt x="0" y="9273305"/>
                  </a:lnTo>
                  <a:lnTo>
                    <a:pt x="0" y="0"/>
                  </a:lnTo>
                  <a:close/>
                </a:path>
              </a:pathLst>
            </a:custGeom>
            <a:blipFill>
              <a:blip r:embed="rId2"/>
              <a:stretch>
                <a:fillRect b="-42057"/>
              </a:stretch>
            </a:blipFill>
          </p:spPr>
          <p:txBody>
            <a:bodyPr/>
            <a:lstStyle/>
            <a:p>
              <a:endParaRPr lang="en-US"/>
            </a:p>
          </p:txBody>
        </p:sp>
        <p:sp>
          <p:nvSpPr>
            <p:cNvPr id="9" name="Freeform 9"/>
            <p:cNvSpPr/>
            <p:nvPr/>
          </p:nvSpPr>
          <p:spPr>
            <a:xfrm>
              <a:off x="13867747" y="3410263"/>
              <a:ext cx="2127325" cy="795116"/>
            </a:xfrm>
            <a:custGeom>
              <a:avLst/>
              <a:gdLst/>
              <a:ahLst/>
              <a:cxnLst/>
              <a:rect l="l" t="t" r="r" b="b"/>
              <a:pathLst>
                <a:path w="2127325" h="795116">
                  <a:moveTo>
                    <a:pt x="0" y="0"/>
                  </a:moveTo>
                  <a:lnTo>
                    <a:pt x="2127325" y="0"/>
                  </a:lnTo>
                  <a:lnTo>
                    <a:pt x="2127325" y="795116"/>
                  </a:lnTo>
                  <a:lnTo>
                    <a:pt x="0" y="795116"/>
                  </a:lnTo>
                  <a:lnTo>
                    <a:pt x="0" y="0"/>
                  </a:lnTo>
                  <a:close/>
                </a:path>
              </a:pathLst>
            </a:custGeom>
            <a:blipFill>
              <a:blip r:embed="rId3"/>
              <a:stretch>
                <a:fillRect t="-78365"/>
              </a:stretch>
            </a:blipFill>
          </p:spPr>
          <p:txBody>
            <a:bodyPr/>
            <a:lstStyle/>
            <a:p>
              <a:endParaRPr lang="en-US"/>
            </a:p>
          </p:txBody>
        </p:sp>
        <p:sp>
          <p:nvSpPr>
            <p:cNvPr id="10" name="Freeform 10"/>
            <p:cNvSpPr/>
            <p:nvPr/>
          </p:nvSpPr>
          <p:spPr>
            <a:xfrm>
              <a:off x="17546024" y="6484075"/>
              <a:ext cx="1042411" cy="1309395"/>
            </a:xfrm>
            <a:custGeom>
              <a:avLst/>
              <a:gdLst/>
              <a:ahLst/>
              <a:cxnLst/>
              <a:rect l="l" t="t" r="r" b="b"/>
              <a:pathLst>
                <a:path w="1042411" h="1309395">
                  <a:moveTo>
                    <a:pt x="0" y="0"/>
                  </a:moveTo>
                  <a:lnTo>
                    <a:pt x="1042411" y="0"/>
                  </a:lnTo>
                  <a:lnTo>
                    <a:pt x="1042411" y="1309395"/>
                  </a:lnTo>
                  <a:lnTo>
                    <a:pt x="0" y="1309395"/>
                  </a:lnTo>
                  <a:lnTo>
                    <a:pt x="0" y="0"/>
                  </a:lnTo>
                  <a:close/>
                </a:path>
              </a:pathLst>
            </a:custGeom>
            <a:blipFill>
              <a:blip r:embed="rId4"/>
              <a:stretch>
                <a:fillRect l="-14444" t="-6707"/>
              </a:stretch>
            </a:blipFill>
          </p:spPr>
          <p:txBody>
            <a:bodyPr/>
            <a:lstStyle/>
            <a:p>
              <a:endParaRPr lang="en-US"/>
            </a:p>
          </p:txBody>
        </p:sp>
        <p:sp>
          <p:nvSpPr>
            <p:cNvPr id="11" name="Freeform 11"/>
            <p:cNvSpPr/>
            <p:nvPr/>
          </p:nvSpPr>
          <p:spPr>
            <a:xfrm>
              <a:off x="12524621" y="1337780"/>
              <a:ext cx="1343126" cy="1686481"/>
            </a:xfrm>
            <a:custGeom>
              <a:avLst/>
              <a:gdLst/>
              <a:ahLst/>
              <a:cxnLst/>
              <a:rect l="l" t="t" r="r" b="b"/>
              <a:pathLst>
                <a:path w="1343126" h="1686481">
                  <a:moveTo>
                    <a:pt x="0" y="0"/>
                  </a:moveTo>
                  <a:lnTo>
                    <a:pt x="1343126" y="0"/>
                  </a:lnTo>
                  <a:lnTo>
                    <a:pt x="1343126" y="1686482"/>
                  </a:lnTo>
                  <a:lnTo>
                    <a:pt x="0" y="1686482"/>
                  </a:lnTo>
                  <a:lnTo>
                    <a:pt x="0" y="0"/>
                  </a:lnTo>
                  <a:close/>
                </a:path>
              </a:pathLst>
            </a:custGeom>
            <a:blipFill>
              <a:blip r:embed="rId5"/>
              <a:stretch>
                <a:fillRect/>
              </a:stretch>
            </a:blipFill>
          </p:spPr>
          <p:txBody>
            <a:bodyPr/>
            <a:lstStyle/>
            <a:p>
              <a:endParaRPr lang="en-US"/>
            </a:p>
          </p:txBody>
        </p:sp>
        <p:sp>
          <p:nvSpPr>
            <p:cNvPr id="12" name="Freeform 12"/>
            <p:cNvSpPr/>
            <p:nvPr/>
          </p:nvSpPr>
          <p:spPr>
            <a:xfrm>
              <a:off x="17003567" y="3516274"/>
              <a:ext cx="2127325" cy="795116"/>
            </a:xfrm>
            <a:custGeom>
              <a:avLst/>
              <a:gdLst/>
              <a:ahLst/>
              <a:cxnLst/>
              <a:rect l="l" t="t" r="r" b="b"/>
              <a:pathLst>
                <a:path w="2127325" h="795116">
                  <a:moveTo>
                    <a:pt x="0" y="0"/>
                  </a:moveTo>
                  <a:lnTo>
                    <a:pt x="2127325" y="0"/>
                  </a:lnTo>
                  <a:lnTo>
                    <a:pt x="2127325" y="795116"/>
                  </a:lnTo>
                  <a:lnTo>
                    <a:pt x="0" y="795116"/>
                  </a:lnTo>
                  <a:lnTo>
                    <a:pt x="0" y="0"/>
                  </a:lnTo>
                  <a:close/>
                </a:path>
              </a:pathLst>
            </a:custGeom>
            <a:blipFill>
              <a:blip r:embed="rId3"/>
              <a:stretch>
                <a:fillRect t="-78365"/>
              </a:stretch>
            </a:blipFill>
          </p:spPr>
          <p:txBody>
            <a:bodyPr/>
            <a:lstStyle/>
            <a:p>
              <a:endParaRPr lang="en-US"/>
            </a:p>
          </p:txBody>
        </p:sp>
        <p:sp>
          <p:nvSpPr>
            <p:cNvPr id="13" name="Freeform 13"/>
            <p:cNvSpPr/>
            <p:nvPr/>
          </p:nvSpPr>
          <p:spPr>
            <a:xfrm>
              <a:off x="6491567" y="8608983"/>
              <a:ext cx="12944705" cy="640307"/>
            </a:xfrm>
            <a:custGeom>
              <a:avLst/>
              <a:gdLst/>
              <a:ahLst/>
              <a:cxnLst/>
              <a:rect l="l" t="t" r="r" b="b"/>
              <a:pathLst>
                <a:path w="12944705" h="640307">
                  <a:moveTo>
                    <a:pt x="0" y="0"/>
                  </a:moveTo>
                  <a:lnTo>
                    <a:pt x="12944705" y="0"/>
                  </a:lnTo>
                  <a:lnTo>
                    <a:pt x="12944705" y="640307"/>
                  </a:lnTo>
                  <a:lnTo>
                    <a:pt x="0" y="640307"/>
                  </a:lnTo>
                  <a:lnTo>
                    <a:pt x="0" y="0"/>
                  </a:lnTo>
                  <a:close/>
                </a:path>
              </a:pathLst>
            </a:custGeom>
            <a:blipFill>
              <a:blip r:embed="rId3"/>
              <a:stretch>
                <a:fillRect t="-1146436" r="-44073" b="-695326"/>
              </a:stretch>
            </a:blipFill>
          </p:spPr>
          <p:txBody>
            <a:bodyPr/>
            <a:lstStyle/>
            <a:p>
              <a:endParaRPr lang="en-US"/>
            </a:p>
          </p:txBody>
        </p:sp>
        <p:sp>
          <p:nvSpPr>
            <p:cNvPr id="14" name="AutoShape 14"/>
            <p:cNvSpPr/>
            <p:nvPr/>
          </p:nvSpPr>
          <p:spPr>
            <a:xfrm>
              <a:off x="4631649" y="9265300"/>
              <a:ext cx="16167421" cy="0"/>
            </a:xfrm>
            <a:prstGeom prst="line">
              <a:avLst/>
            </a:prstGeom>
            <a:ln w="32020" cap="flat">
              <a:solidFill>
                <a:srgbClr val="000000"/>
              </a:solidFill>
              <a:prstDash val="lgDash"/>
              <a:headEnd type="none" w="sm" len="sm"/>
              <a:tailEnd type="none" w="sm" len="sm"/>
            </a:ln>
          </p:spPr>
          <p:txBody>
            <a:bodyPr/>
            <a:lstStyle/>
            <a:p>
              <a:endParaRPr lang="en-US"/>
            </a:p>
          </p:txBody>
        </p:sp>
      </p:grpSp>
      <p:sp>
        <p:nvSpPr>
          <p:cNvPr id="15" name="TextBox 15"/>
          <p:cNvSpPr txBox="1"/>
          <p:nvPr/>
        </p:nvSpPr>
        <p:spPr>
          <a:xfrm>
            <a:off x="1094854" y="1387756"/>
            <a:ext cx="4208115" cy="528320"/>
          </a:xfrm>
          <a:prstGeom prst="rect">
            <a:avLst/>
          </a:prstGeom>
        </p:spPr>
        <p:txBody>
          <a:bodyPr lIns="0" tIns="0" rIns="0" bIns="0" rtlCol="0" anchor="t">
            <a:spAutoFit/>
          </a:bodyPr>
          <a:lstStyle/>
          <a:p>
            <a:pPr algn="ctr">
              <a:lnSpc>
                <a:spcPts val="4480"/>
              </a:lnSpc>
            </a:pPr>
            <a:r>
              <a:rPr lang="en-US" sz="3200">
                <a:solidFill>
                  <a:srgbClr val="000000"/>
                </a:solidFill>
                <a:latin typeface="Muli Bold"/>
              </a:rPr>
              <a:t>2. Triển khai hệ thống</a:t>
            </a:r>
          </a:p>
        </p:txBody>
      </p:sp>
      <p:sp>
        <p:nvSpPr>
          <p:cNvPr id="16" name="TextBox 16"/>
          <p:cNvSpPr txBox="1"/>
          <p:nvPr/>
        </p:nvSpPr>
        <p:spPr>
          <a:xfrm>
            <a:off x="1028700" y="666750"/>
            <a:ext cx="6975888" cy="561975"/>
          </a:xfrm>
          <a:prstGeom prst="rect">
            <a:avLst/>
          </a:prstGeom>
        </p:spPr>
        <p:txBody>
          <a:bodyPr lIns="0" tIns="0" rIns="0" bIns="0" rtlCol="0" anchor="t">
            <a:spAutoFit/>
          </a:bodyPr>
          <a:lstStyle/>
          <a:p>
            <a:pPr>
              <a:lnSpc>
                <a:spcPts val="4440"/>
              </a:lnSpc>
              <a:spcBef>
                <a:spcPct val="0"/>
              </a:spcBef>
            </a:pPr>
            <a:r>
              <a:rPr lang="en-US" sz="3700" spc="-37">
                <a:solidFill>
                  <a:srgbClr val="000000"/>
                </a:solidFill>
                <a:latin typeface="Muli Bold"/>
              </a:rPr>
              <a:t>III. Triển khai và thực hiện</a:t>
            </a:r>
          </a:p>
        </p:txBody>
      </p:sp>
      <p:sp>
        <p:nvSpPr>
          <p:cNvPr id="17" name="AutoShape 17"/>
          <p:cNvSpPr/>
          <p:nvPr/>
        </p:nvSpPr>
        <p:spPr>
          <a:xfrm>
            <a:off x="978321" y="1309688"/>
            <a:ext cx="8218233" cy="0"/>
          </a:xfrm>
          <a:prstGeom prst="line">
            <a:avLst/>
          </a:prstGeom>
          <a:ln w="9525"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151770"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grpSp>
        <p:nvGrpSpPr>
          <p:cNvPr id="4" name="Group 4"/>
          <p:cNvGrpSpPr/>
          <p:nvPr/>
        </p:nvGrpSpPr>
        <p:grpSpPr>
          <a:xfrm>
            <a:off x="9859850" y="563974"/>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6" name="Group 6"/>
          <p:cNvGrpSpPr>
            <a:grpSpLocks noChangeAspect="1"/>
          </p:cNvGrpSpPr>
          <p:nvPr/>
        </p:nvGrpSpPr>
        <p:grpSpPr>
          <a:xfrm>
            <a:off x="10345997" y="2120110"/>
            <a:ext cx="7611546" cy="659125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txBody>
            <a:bodyPr/>
            <a:lstStyle/>
            <a:p>
              <a:endParaRPr lang="en-US"/>
            </a:p>
          </p:txBody>
        </p:sp>
      </p:grpSp>
      <p:grpSp>
        <p:nvGrpSpPr>
          <p:cNvPr id="8" name="Group 8"/>
          <p:cNvGrpSpPr/>
          <p:nvPr/>
        </p:nvGrpSpPr>
        <p:grpSpPr>
          <a:xfrm>
            <a:off x="1028700" y="5436259"/>
            <a:ext cx="9317297" cy="3046506"/>
            <a:chOff x="0" y="0"/>
            <a:chExt cx="12423063" cy="4062008"/>
          </a:xfrm>
        </p:grpSpPr>
        <p:sp>
          <p:nvSpPr>
            <p:cNvPr id="9" name="TextBox 9"/>
            <p:cNvSpPr txBox="1"/>
            <p:nvPr/>
          </p:nvSpPr>
          <p:spPr>
            <a:xfrm>
              <a:off x="0" y="0"/>
              <a:ext cx="12423063" cy="1104900"/>
            </a:xfrm>
            <a:prstGeom prst="rect">
              <a:avLst/>
            </a:prstGeom>
          </p:spPr>
          <p:txBody>
            <a:bodyPr lIns="0" tIns="0" rIns="0" bIns="0" rtlCol="0" anchor="t">
              <a:spAutoFit/>
            </a:bodyPr>
            <a:lstStyle/>
            <a:p>
              <a:pPr>
                <a:lnSpc>
                  <a:spcPts val="6599"/>
                </a:lnSpc>
                <a:spcBef>
                  <a:spcPct val="0"/>
                </a:spcBef>
              </a:pPr>
              <a:r>
                <a:rPr lang="en-US" sz="5499" spc="-54">
                  <a:solidFill>
                    <a:srgbClr val="000000"/>
                  </a:solidFill>
                  <a:latin typeface="Muli Bold"/>
                </a:rPr>
                <a:t>Nhóm 4:</a:t>
              </a:r>
            </a:p>
          </p:txBody>
        </p:sp>
        <p:sp>
          <p:nvSpPr>
            <p:cNvPr id="10" name="TextBox 10"/>
            <p:cNvSpPr txBox="1"/>
            <p:nvPr/>
          </p:nvSpPr>
          <p:spPr>
            <a:xfrm>
              <a:off x="0" y="1301874"/>
              <a:ext cx="11129490" cy="2760133"/>
            </a:xfrm>
            <a:prstGeom prst="rect">
              <a:avLst/>
            </a:prstGeom>
          </p:spPr>
          <p:txBody>
            <a:bodyPr lIns="0" tIns="0" rIns="0" bIns="0" rtlCol="0" anchor="t">
              <a:spAutoFit/>
            </a:bodyPr>
            <a:lstStyle/>
            <a:p>
              <a:pPr marL="863599" lvl="1" indent="-431800">
                <a:lnSpc>
                  <a:spcPts val="5599"/>
                </a:lnSpc>
                <a:buFont typeface="Arial"/>
                <a:buChar char="•"/>
              </a:pPr>
              <a:r>
                <a:rPr lang="en-US" sz="3999">
                  <a:solidFill>
                    <a:srgbClr val="000000"/>
                  </a:solidFill>
                  <a:latin typeface="Muli"/>
                </a:rPr>
                <a:t>Nguyễn Trần Tuấn Minh</a:t>
              </a:r>
            </a:p>
            <a:p>
              <a:pPr marL="863599" lvl="1" indent="-431800">
                <a:lnSpc>
                  <a:spcPts val="5599"/>
                </a:lnSpc>
                <a:buFont typeface="Arial"/>
                <a:buChar char="•"/>
              </a:pPr>
              <a:r>
                <a:rPr lang="en-US" sz="3999">
                  <a:solidFill>
                    <a:srgbClr val="000000"/>
                  </a:solidFill>
                  <a:latin typeface="Muli"/>
                </a:rPr>
                <a:t>Nguyễn Hữu Huy</a:t>
              </a:r>
            </a:p>
            <a:p>
              <a:pPr marL="863599" lvl="1" indent="-431800">
                <a:lnSpc>
                  <a:spcPts val="5599"/>
                </a:lnSpc>
                <a:buFont typeface="Arial"/>
                <a:buChar char="•"/>
              </a:pPr>
              <a:r>
                <a:rPr lang="en-US" sz="3999">
                  <a:solidFill>
                    <a:srgbClr val="000000"/>
                  </a:solidFill>
                  <a:latin typeface="Muli"/>
                </a:rPr>
                <a:t>Phạm Hồng Nhung</a:t>
              </a:r>
            </a:p>
          </p:txBody>
        </p:sp>
      </p:grpSp>
      <p:grpSp>
        <p:nvGrpSpPr>
          <p:cNvPr id="11" name="Group 11"/>
          <p:cNvGrpSpPr/>
          <p:nvPr/>
        </p:nvGrpSpPr>
        <p:grpSpPr>
          <a:xfrm>
            <a:off x="1028700" y="1590521"/>
            <a:ext cx="7879672" cy="2243368"/>
            <a:chOff x="0" y="0"/>
            <a:chExt cx="10506230" cy="2991158"/>
          </a:xfrm>
        </p:grpSpPr>
        <p:sp>
          <p:nvSpPr>
            <p:cNvPr id="12" name="TextBox 12"/>
            <p:cNvSpPr txBox="1"/>
            <p:nvPr/>
          </p:nvSpPr>
          <p:spPr>
            <a:xfrm>
              <a:off x="0" y="0"/>
              <a:ext cx="10506230" cy="1016000"/>
            </a:xfrm>
            <a:prstGeom prst="rect">
              <a:avLst/>
            </a:prstGeom>
          </p:spPr>
          <p:txBody>
            <a:bodyPr lIns="0" tIns="0" rIns="0" bIns="0" rtlCol="0" anchor="t">
              <a:spAutoFit/>
            </a:bodyPr>
            <a:lstStyle/>
            <a:p>
              <a:pPr>
                <a:lnSpc>
                  <a:spcPts val="6000"/>
                </a:lnSpc>
                <a:spcBef>
                  <a:spcPct val="0"/>
                </a:spcBef>
              </a:pPr>
              <a:r>
                <a:rPr lang="en-US" sz="5000" spc="-50">
                  <a:solidFill>
                    <a:srgbClr val="000000"/>
                  </a:solidFill>
                  <a:latin typeface="Muli Bold"/>
                </a:rPr>
                <a:t>Mentors:</a:t>
              </a:r>
            </a:p>
          </p:txBody>
        </p:sp>
        <p:sp>
          <p:nvSpPr>
            <p:cNvPr id="13" name="TextBox 13"/>
            <p:cNvSpPr txBox="1"/>
            <p:nvPr/>
          </p:nvSpPr>
          <p:spPr>
            <a:xfrm>
              <a:off x="0" y="1161300"/>
              <a:ext cx="9412250" cy="1829858"/>
            </a:xfrm>
            <a:prstGeom prst="rect">
              <a:avLst/>
            </a:prstGeom>
          </p:spPr>
          <p:txBody>
            <a:bodyPr lIns="0" tIns="0" rIns="0" bIns="0" rtlCol="0" anchor="t">
              <a:spAutoFit/>
            </a:bodyPr>
            <a:lstStyle/>
            <a:p>
              <a:pPr marL="863601" lvl="1" indent="-431801">
                <a:lnSpc>
                  <a:spcPts val="5600"/>
                </a:lnSpc>
                <a:buFont typeface="Arial"/>
                <a:buChar char="•"/>
              </a:pPr>
              <a:r>
                <a:rPr lang="en-US" sz="4000">
                  <a:solidFill>
                    <a:srgbClr val="000000"/>
                  </a:solidFill>
                  <a:latin typeface="Muli"/>
                </a:rPr>
                <a:t>Phạm Hà Vân</a:t>
              </a:r>
            </a:p>
            <a:p>
              <a:pPr marL="863601" lvl="1" indent="-431801">
                <a:lnSpc>
                  <a:spcPts val="5600"/>
                </a:lnSpc>
                <a:buFont typeface="Arial"/>
                <a:buChar char="•"/>
              </a:pPr>
              <a:r>
                <a:rPr lang="en-US" sz="4000">
                  <a:solidFill>
                    <a:srgbClr val="000000"/>
                  </a:solidFill>
                  <a:latin typeface="Muli"/>
                </a:rPr>
                <a:t>Nguyễn Thế Dũng</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Freeform 6"/>
          <p:cNvSpPr/>
          <p:nvPr/>
        </p:nvSpPr>
        <p:spPr>
          <a:xfrm>
            <a:off x="2212656" y="1028700"/>
            <a:ext cx="13735477" cy="8365294"/>
          </a:xfrm>
          <a:custGeom>
            <a:avLst/>
            <a:gdLst/>
            <a:ahLst/>
            <a:cxnLst/>
            <a:rect l="l" t="t" r="r" b="b"/>
            <a:pathLst>
              <a:path w="13735477" h="8365294">
                <a:moveTo>
                  <a:pt x="0" y="0"/>
                </a:moveTo>
                <a:lnTo>
                  <a:pt x="13735477" y="0"/>
                </a:lnTo>
                <a:lnTo>
                  <a:pt x="13735477" y="8365294"/>
                </a:lnTo>
                <a:lnTo>
                  <a:pt x="0" y="8365294"/>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870367" y="514350"/>
            <a:ext cx="5149433" cy="514350"/>
          </a:xfrm>
          <a:prstGeom prst="rect">
            <a:avLst/>
          </a:prstGeom>
        </p:spPr>
        <p:txBody>
          <a:bodyPr wrap="square" lIns="0" tIns="0" rIns="0" bIns="0" rtlCol="0" anchor="t">
            <a:spAutoFit/>
          </a:bodyPr>
          <a:lstStyle/>
          <a:p>
            <a:pPr>
              <a:lnSpc>
                <a:spcPts val="4200"/>
              </a:lnSpc>
            </a:pPr>
            <a:r>
              <a:rPr lang="en-US" sz="3000" dirty="0">
                <a:solidFill>
                  <a:srgbClr val="000000"/>
                </a:solidFill>
                <a:latin typeface="Muli Bold"/>
              </a:rPr>
              <a:t>2. </a:t>
            </a:r>
            <a:r>
              <a:rPr lang="en-US" sz="3000" dirty="0" err="1">
                <a:solidFill>
                  <a:srgbClr val="000000"/>
                </a:solidFill>
                <a:latin typeface="Muli Bold"/>
              </a:rPr>
              <a:t>Triển</a:t>
            </a:r>
            <a:r>
              <a:rPr lang="en-US" sz="3000" dirty="0">
                <a:solidFill>
                  <a:srgbClr val="000000"/>
                </a:solidFill>
                <a:latin typeface="Muli Bold"/>
              </a:rPr>
              <a:t> </a:t>
            </a:r>
            <a:r>
              <a:rPr lang="en-US" sz="3000" dirty="0" err="1">
                <a:solidFill>
                  <a:srgbClr val="000000"/>
                </a:solidFill>
                <a:latin typeface="Muli Bold"/>
              </a:rPr>
              <a:t>khai</a:t>
            </a:r>
            <a:r>
              <a:rPr lang="en-US" sz="3000" dirty="0">
                <a:solidFill>
                  <a:srgbClr val="000000"/>
                </a:solidFill>
                <a:latin typeface="Muli Bold"/>
              </a:rPr>
              <a:t> </a:t>
            </a:r>
            <a:r>
              <a:rPr lang="en-US" sz="3000" dirty="0" err="1">
                <a:solidFill>
                  <a:srgbClr val="000000"/>
                </a:solidFill>
                <a:latin typeface="Muli Bold"/>
              </a:rPr>
              <a:t>hệ</a:t>
            </a:r>
            <a:r>
              <a:rPr lang="en-US" sz="3000" dirty="0">
                <a:solidFill>
                  <a:srgbClr val="000000"/>
                </a:solidFill>
                <a:latin typeface="Muli Bold"/>
              </a:rPr>
              <a:t> </a:t>
            </a:r>
            <a:r>
              <a:rPr lang="en-US" sz="3000" dirty="0" err="1">
                <a:solidFill>
                  <a:srgbClr val="000000"/>
                </a:solidFill>
                <a:latin typeface="Muli Bold"/>
              </a:rPr>
              <a:t>thống</a:t>
            </a:r>
            <a:endParaRPr lang="en-US" sz="3000" dirty="0">
              <a:solidFill>
                <a:srgbClr val="000000"/>
              </a:solidFill>
              <a:latin typeface="Muli Bold"/>
            </a:endParaRPr>
          </a:p>
        </p:txBody>
      </p:sp>
      <p:sp>
        <p:nvSpPr>
          <p:cNvPr id="8" name="TextBox 8"/>
          <p:cNvSpPr txBox="1"/>
          <p:nvPr/>
        </p:nvSpPr>
        <p:spPr>
          <a:xfrm>
            <a:off x="5387783" y="9500870"/>
            <a:ext cx="7486412" cy="448310"/>
          </a:xfrm>
          <a:prstGeom prst="rect">
            <a:avLst/>
          </a:prstGeom>
        </p:spPr>
        <p:txBody>
          <a:bodyPr lIns="0" tIns="0" rIns="0" bIns="0" rtlCol="0" anchor="t">
            <a:spAutoFit/>
          </a:bodyPr>
          <a:lstStyle/>
          <a:p>
            <a:pPr algn="ctr">
              <a:lnSpc>
                <a:spcPts val="3640"/>
              </a:lnSpc>
            </a:pPr>
            <a:r>
              <a:rPr lang="en-US" sz="2600">
                <a:solidFill>
                  <a:srgbClr val="000000"/>
                </a:solidFill>
                <a:latin typeface="Canva Sans"/>
              </a:rPr>
              <a:t>Sơ đồ thuật toán xử lý dữ liệu (Processing data)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TextBox 6"/>
          <p:cNvSpPr txBox="1"/>
          <p:nvPr/>
        </p:nvSpPr>
        <p:spPr>
          <a:xfrm>
            <a:off x="1928739" y="2741248"/>
            <a:ext cx="4776861" cy="563880"/>
          </a:xfrm>
          <a:prstGeom prst="rect">
            <a:avLst/>
          </a:prstGeom>
        </p:spPr>
        <p:txBody>
          <a:bodyPr wrap="square" lIns="0" tIns="0" rIns="0" bIns="0" rtlCol="0" anchor="t">
            <a:spAutoFit/>
          </a:bodyPr>
          <a:lstStyle/>
          <a:p>
            <a:pPr>
              <a:lnSpc>
                <a:spcPts val="4620"/>
              </a:lnSpc>
            </a:pPr>
            <a:r>
              <a:rPr lang="en-US" sz="3300" dirty="0" err="1">
                <a:solidFill>
                  <a:srgbClr val="000000"/>
                </a:solidFill>
                <a:latin typeface="Canva Sans Bold"/>
              </a:rPr>
              <a:t>Tính</a:t>
            </a:r>
            <a:r>
              <a:rPr lang="en-US" sz="3300" dirty="0">
                <a:solidFill>
                  <a:srgbClr val="000000"/>
                </a:solidFill>
                <a:latin typeface="Canva Sans Bold"/>
              </a:rPr>
              <a:t> </a:t>
            </a:r>
            <a:r>
              <a:rPr lang="en-US" sz="3300" dirty="0" err="1">
                <a:solidFill>
                  <a:srgbClr val="000000"/>
                </a:solidFill>
                <a:latin typeface="Canva Sans Bold"/>
              </a:rPr>
              <a:t>toán</a:t>
            </a:r>
            <a:r>
              <a:rPr lang="en-US" sz="3300" dirty="0">
                <a:solidFill>
                  <a:srgbClr val="000000"/>
                </a:solidFill>
                <a:latin typeface="Canva Sans Bold"/>
              </a:rPr>
              <a:t> metric</a:t>
            </a:r>
          </a:p>
        </p:txBody>
      </p:sp>
      <p:grpSp>
        <p:nvGrpSpPr>
          <p:cNvPr id="7" name="Group 7"/>
          <p:cNvGrpSpPr/>
          <p:nvPr/>
        </p:nvGrpSpPr>
        <p:grpSpPr>
          <a:xfrm>
            <a:off x="1620973" y="3305128"/>
            <a:ext cx="13358374" cy="4316971"/>
            <a:chOff x="0" y="0"/>
            <a:chExt cx="17811165" cy="5755962"/>
          </a:xfrm>
        </p:grpSpPr>
        <p:sp>
          <p:nvSpPr>
            <p:cNvPr id="8" name="TextBox 8"/>
            <p:cNvSpPr txBox="1"/>
            <p:nvPr/>
          </p:nvSpPr>
          <p:spPr>
            <a:xfrm>
              <a:off x="0" y="360284"/>
              <a:ext cx="12376390" cy="666750"/>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000000"/>
                  </a:solidFill>
                  <a:latin typeface="Muli"/>
                </a:rPr>
                <a:t>Thời gian đáp ứng trung bình (ms/request)  = </a:t>
              </a:r>
            </a:p>
          </p:txBody>
        </p:sp>
        <p:sp>
          <p:nvSpPr>
            <p:cNvPr id="9" name="TextBox 9"/>
            <p:cNvSpPr txBox="1"/>
            <p:nvPr/>
          </p:nvSpPr>
          <p:spPr>
            <a:xfrm>
              <a:off x="11567375" y="-57150"/>
              <a:ext cx="6158090" cy="6667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uli"/>
                </a:rPr>
                <a:t>Tổng thời gian response </a:t>
              </a:r>
            </a:p>
          </p:txBody>
        </p:sp>
        <p:sp>
          <p:nvSpPr>
            <p:cNvPr id="10" name="TextBox 10"/>
            <p:cNvSpPr txBox="1"/>
            <p:nvPr/>
          </p:nvSpPr>
          <p:spPr>
            <a:xfrm>
              <a:off x="12410038" y="853917"/>
              <a:ext cx="5315427" cy="6667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uli"/>
                </a:rPr>
                <a:t>Tổng số lần gọi</a:t>
              </a:r>
            </a:p>
          </p:txBody>
        </p:sp>
        <p:sp>
          <p:nvSpPr>
            <p:cNvPr id="11" name="AutoShape 11"/>
            <p:cNvSpPr/>
            <p:nvPr/>
          </p:nvSpPr>
          <p:spPr>
            <a:xfrm>
              <a:off x="11466190" y="750570"/>
              <a:ext cx="6344975" cy="0"/>
            </a:xfrm>
            <a:prstGeom prst="line">
              <a:avLst/>
            </a:prstGeom>
            <a:ln w="50800" cap="flat">
              <a:solidFill>
                <a:srgbClr val="000000"/>
              </a:solidFill>
              <a:prstDash val="solid"/>
              <a:headEnd type="none" w="sm" len="sm"/>
              <a:tailEnd type="none" w="sm" len="sm"/>
            </a:ln>
          </p:spPr>
          <p:txBody>
            <a:bodyPr/>
            <a:lstStyle/>
            <a:p>
              <a:endParaRPr lang="en-US"/>
            </a:p>
          </p:txBody>
        </p:sp>
        <p:sp>
          <p:nvSpPr>
            <p:cNvPr id="12" name="TextBox 12"/>
            <p:cNvSpPr txBox="1"/>
            <p:nvPr/>
          </p:nvSpPr>
          <p:spPr>
            <a:xfrm>
              <a:off x="0" y="2266868"/>
              <a:ext cx="8529918" cy="666750"/>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000000"/>
                  </a:solidFill>
                  <a:latin typeface="Muli"/>
                </a:rPr>
                <a:t>Số request/phút (req/minute) = </a:t>
              </a:r>
            </a:p>
          </p:txBody>
        </p:sp>
        <p:sp>
          <p:nvSpPr>
            <p:cNvPr id="13" name="TextBox 13"/>
            <p:cNvSpPr txBox="1"/>
            <p:nvPr/>
          </p:nvSpPr>
          <p:spPr>
            <a:xfrm>
              <a:off x="8283381" y="1821733"/>
              <a:ext cx="4634040" cy="6667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uli"/>
                </a:rPr>
                <a:t>Tổng số lần gọi</a:t>
              </a:r>
            </a:p>
          </p:txBody>
        </p:sp>
        <p:sp>
          <p:nvSpPr>
            <p:cNvPr id="14" name="TextBox 14"/>
            <p:cNvSpPr txBox="1"/>
            <p:nvPr/>
          </p:nvSpPr>
          <p:spPr>
            <a:xfrm>
              <a:off x="8283381" y="2712003"/>
              <a:ext cx="5315427" cy="6667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uli"/>
                </a:rPr>
                <a:t>Thời gian tra cứu</a:t>
              </a:r>
            </a:p>
          </p:txBody>
        </p:sp>
        <p:sp>
          <p:nvSpPr>
            <p:cNvPr id="15" name="AutoShape 15"/>
            <p:cNvSpPr/>
            <p:nvPr/>
          </p:nvSpPr>
          <p:spPr>
            <a:xfrm>
              <a:off x="8182196" y="2629453"/>
              <a:ext cx="4637466" cy="0"/>
            </a:xfrm>
            <a:prstGeom prst="line">
              <a:avLst/>
            </a:prstGeom>
            <a:ln w="50800" cap="flat">
              <a:solidFill>
                <a:srgbClr val="000000"/>
              </a:solidFill>
              <a:prstDash val="solid"/>
              <a:headEnd type="none" w="sm" len="sm"/>
              <a:tailEnd type="none" w="sm" len="sm"/>
            </a:ln>
          </p:spPr>
          <p:txBody>
            <a:bodyPr/>
            <a:lstStyle/>
            <a:p>
              <a:endParaRPr lang="en-US"/>
            </a:p>
          </p:txBody>
        </p:sp>
        <p:sp>
          <p:nvSpPr>
            <p:cNvPr id="16" name="TextBox 16"/>
            <p:cNvSpPr txBox="1"/>
            <p:nvPr/>
          </p:nvSpPr>
          <p:spPr>
            <a:xfrm>
              <a:off x="0" y="4643244"/>
              <a:ext cx="4509710" cy="666750"/>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000000"/>
                  </a:solidFill>
                  <a:latin typeface="Muli"/>
                </a:rPr>
                <a:t>Tỷ lệ lỗi (%) = </a:t>
              </a:r>
            </a:p>
          </p:txBody>
        </p:sp>
        <p:sp>
          <p:nvSpPr>
            <p:cNvPr id="17" name="TextBox 17"/>
            <p:cNvSpPr txBox="1"/>
            <p:nvPr/>
          </p:nvSpPr>
          <p:spPr>
            <a:xfrm>
              <a:off x="4366144" y="5089212"/>
              <a:ext cx="4634040" cy="6667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uli"/>
                </a:rPr>
                <a:t>Tổng số lần gọi</a:t>
              </a:r>
            </a:p>
          </p:txBody>
        </p:sp>
        <p:sp>
          <p:nvSpPr>
            <p:cNvPr id="18" name="TextBox 18"/>
            <p:cNvSpPr txBox="1"/>
            <p:nvPr/>
          </p:nvSpPr>
          <p:spPr>
            <a:xfrm>
              <a:off x="4366144" y="4197276"/>
              <a:ext cx="5315427" cy="6667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uli"/>
                </a:rPr>
                <a:t>Số lần gọi bị lỗi</a:t>
              </a:r>
            </a:p>
          </p:txBody>
        </p:sp>
        <p:sp>
          <p:nvSpPr>
            <p:cNvPr id="19" name="AutoShape 19"/>
            <p:cNvSpPr/>
            <p:nvPr/>
          </p:nvSpPr>
          <p:spPr>
            <a:xfrm>
              <a:off x="4264959" y="5006662"/>
              <a:ext cx="4223044" cy="0"/>
            </a:xfrm>
            <a:prstGeom prst="line">
              <a:avLst/>
            </a:prstGeom>
            <a:ln w="50800" cap="flat">
              <a:solidFill>
                <a:srgbClr val="000000"/>
              </a:solidFill>
              <a:prstDash val="solid"/>
              <a:headEnd type="none" w="sm" len="sm"/>
              <a:tailEnd type="none" w="sm" len="sm"/>
            </a:ln>
          </p:spPr>
          <p:txBody>
            <a:bodyPr/>
            <a:lstStyle/>
            <a:p>
              <a:endParaRPr lang="en-US"/>
            </a:p>
          </p:txBody>
        </p:sp>
      </p:grpSp>
      <p:sp>
        <p:nvSpPr>
          <p:cNvPr id="20" name="TextBox 20"/>
          <p:cNvSpPr txBox="1"/>
          <p:nvPr/>
        </p:nvSpPr>
        <p:spPr>
          <a:xfrm>
            <a:off x="1094854" y="1387756"/>
            <a:ext cx="4208115" cy="528320"/>
          </a:xfrm>
          <a:prstGeom prst="rect">
            <a:avLst/>
          </a:prstGeom>
        </p:spPr>
        <p:txBody>
          <a:bodyPr lIns="0" tIns="0" rIns="0" bIns="0" rtlCol="0" anchor="t">
            <a:spAutoFit/>
          </a:bodyPr>
          <a:lstStyle/>
          <a:p>
            <a:pPr algn="ctr">
              <a:lnSpc>
                <a:spcPts val="4480"/>
              </a:lnSpc>
            </a:pPr>
            <a:r>
              <a:rPr lang="en-US" sz="3200">
                <a:solidFill>
                  <a:srgbClr val="000000"/>
                </a:solidFill>
                <a:latin typeface="Muli Bold"/>
              </a:rPr>
              <a:t>2. Triển khai hệ thống</a:t>
            </a:r>
          </a:p>
        </p:txBody>
      </p:sp>
      <p:sp>
        <p:nvSpPr>
          <p:cNvPr id="21" name="TextBox 21"/>
          <p:cNvSpPr txBox="1"/>
          <p:nvPr/>
        </p:nvSpPr>
        <p:spPr>
          <a:xfrm>
            <a:off x="1028700" y="666750"/>
            <a:ext cx="6975888" cy="561975"/>
          </a:xfrm>
          <a:prstGeom prst="rect">
            <a:avLst/>
          </a:prstGeom>
        </p:spPr>
        <p:txBody>
          <a:bodyPr lIns="0" tIns="0" rIns="0" bIns="0" rtlCol="0" anchor="t">
            <a:spAutoFit/>
          </a:bodyPr>
          <a:lstStyle/>
          <a:p>
            <a:pPr>
              <a:lnSpc>
                <a:spcPts val="4440"/>
              </a:lnSpc>
              <a:spcBef>
                <a:spcPct val="0"/>
              </a:spcBef>
            </a:pPr>
            <a:r>
              <a:rPr lang="en-US" sz="3700" spc="-37">
                <a:solidFill>
                  <a:srgbClr val="000000"/>
                </a:solidFill>
                <a:latin typeface="Muli Bold"/>
              </a:rPr>
              <a:t>III. Triển khai và thực hiện</a:t>
            </a:r>
          </a:p>
        </p:txBody>
      </p:sp>
      <p:sp>
        <p:nvSpPr>
          <p:cNvPr id="22" name="AutoShape 22"/>
          <p:cNvSpPr/>
          <p:nvPr/>
        </p:nvSpPr>
        <p:spPr>
          <a:xfrm>
            <a:off x="978321" y="1309688"/>
            <a:ext cx="8218233" cy="0"/>
          </a:xfrm>
          <a:prstGeom prst="line">
            <a:avLst/>
          </a:prstGeom>
          <a:ln w="9525"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802965" y="-785647"/>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458879"/>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TextBox 6"/>
          <p:cNvSpPr txBox="1"/>
          <p:nvPr/>
        </p:nvSpPr>
        <p:spPr>
          <a:xfrm>
            <a:off x="1028700" y="2185190"/>
            <a:ext cx="16416647" cy="3459480"/>
          </a:xfrm>
          <a:prstGeom prst="rect">
            <a:avLst/>
          </a:prstGeom>
        </p:spPr>
        <p:txBody>
          <a:bodyPr lIns="0" tIns="0" rIns="0" bIns="0" rtlCol="0" anchor="t">
            <a:spAutoFit/>
          </a:bodyPr>
          <a:lstStyle/>
          <a:p>
            <a:pPr marL="712470" lvl="1" indent="-356235">
              <a:lnSpc>
                <a:spcPts val="4620"/>
              </a:lnSpc>
              <a:spcBef>
                <a:spcPct val="0"/>
              </a:spcBef>
              <a:buFont typeface="Arial"/>
              <a:buChar char="•"/>
            </a:pPr>
            <a:r>
              <a:rPr lang="en-US" sz="3300">
                <a:solidFill>
                  <a:srgbClr val="000000"/>
                </a:solidFill>
                <a:latin typeface="Muli Bold"/>
              </a:rPr>
              <a:t>Kịch bản test 1:  Truy xuất dữ liệu không có trong database</a:t>
            </a:r>
          </a:p>
          <a:p>
            <a:pPr>
              <a:lnSpc>
                <a:spcPts val="4620"/>
              </a:lnSpc>
              <a:spcBef>
                <a:spcPct val="0"/>
              </a:spcBef>
            </a:pPr>
            <a:r>
              <a:rPr lang="en-US" sz="3300">
                <a:solidFill>
                  <a:srgbClr val="000000"/>
                </a:solidFill>
                <a:latin typeface="Muli"/>
              </a:rPr>
              <a:t>- 1104 Resquest test đến gateway GET /customer/ (lấy tất cả thông tin khách hàng)</a:t>
            </a:r>
          </a:p>
          <a:p>
            <a:pPr>
              <a:lnSpc>
                <a:spcPts val="4620"/>
              </a:lnSpc>
              <a:spcBef>
                <a:spcPct val="0"/>
              </a:spcBef>
            </a:pPr>
            <a:r>
              <a:rPr lang="en-US" sz="3300">
                <a:solidFill>
                  <a:srgbClr val="000000"/>
                </a:solidFill>
                <a:latin typeface="Muli"/>
              </a:rPr>
              <a:t>- 100 request test đến gateway GET /customer/10 (truy xuất thông tin khách hàng mà không tồn tại trong CSDL có id=10)</a:t>
            </a:r>
          </a:p>
          <a:p>
            <a:pPr marL="712470" lvl="1" indent="-356235">
              <a:lnSpc>
                <a:spcPts val="4620"/>
              </a:lnSpc>
              <a:spcBef>
                <a:spcPct val="0"/>
              </a:spcBef>
              <a:buFont typeface="Arial"/>
              <a:buChar char="•"/>
            </a:pPr>
            <a:r>
              <a:rPr lang="en-US" sz="3300">
                <a:solidFill>
                  <a:srgbClr val="000000"/>
                </a:solidFill>
                <a:latin typeface="Muli"/>
              </a:rPr>
              <a:t>bắt đầu: 2023-10-23 21:57:00</a:t>
            </a:r>
          </a:p>
          <a:p>
            <a:pPr marL="712470" lvl="1" indent="-356235" algn="l">
              <a:lnSpc>
                <a:spcPts val="4620"/>
              </a:lnSpc>
              <a:spcBef>
                <a:spcPct val="0"/>
              </a:spcBef>
              <a:buFont typeface="Arial"/>
              <a:buChar char="•"/>
            </a:pPr>
            <a:r>
              <a:rPr lang="en-US" sz="3300">
                <a:solidFill>
                  <a:srgbClr val="000000"/>
                </a:solidFill>
                <a:latin typeface="Muli"/>
              </a:rPr>
              <a:t> Thời gian truy vấn: 2023-10-23 21:21:00 – 2023-10-23 22:11:00 (50 phút)</a:t>
            </a:r>
          </a:p>
        </p:txBody>
      </p:sp>
      <p:grpSp>
        <p:nvGrpSpPr>
          <p:cNvPr id="7" name="Group 7"/>
          <p:cNvGrpSpPr/>
          <p:nvPr/>
        </p:nvGrpSpPr>
        <p:grpSpPr>
          <a:xfrm>
            <a:off x="978321" y="666750"/>
            <a:ext cx="8218233" cy="1217258"/>
            <a:chOff x="0" y="0"/>
            <a:chExt cx="10957644" cy="1623011"/>
          </a:xfrm>
        </p:grpSpPr>
        <p:sp>
          <p:nvSpPr>
            <p:cNvPr id="8" name="TextBox 8"/>
            <p:cNvSpPr txBox="1"/>
            <p:nvPr/>
          </p:nvSpPr>
          <p:spPr>
            <a:xfrm>
              <a:off x="67172" y="946948"/>
              <a:ext cx="5602019" cy="676063"/>
            </a:xfrm>
            <a:prstGeom prst="rect">
              <a:avLst/>
            </a:prstGeom>
          </p:spPr>
          <p:txBody>
            <a:bodyPr wrap="square" lIns="0" tIns="0" rIns="0" bIns="0" rtlCol="0" anchor="t">
              <a:spAutoFit/>
            </a:bodyPr>
            <a:lstStyle/>
            <a:p>
              <a:pPr>
                <a:lnSpc>
                  <a:spcPts val="4340"/>
                </a:lnSpc>
              </a:pPr>
              <a:r>
                <a:rPr lang="en-US" sz="3100" dirty="0">
                  <a:solidFill>
                    <a:srgbClr val="000000"/>
                  </a:solidFill>
                  <a:latin typeface="Muli Bold"/>
                </a:rPr>
                <a:t>3. </a:t>
              </a:r>
              <a:r>
                <a:rPr lang="en-US" sz="3100" dirty="0" err="1">
                  <a:solidFill>
                    <a:srgbClr val="000000"/>
                  </a:solidFill>
                  <a:latin typeface="Muli Bold"/>
                </a:rPr>
                <a:t>Thực</a:t>
              </a:r>
              <a:r>
                <a:rPr lang="en-US" sz="3100" dirty="0">
                  <a:solidFill>
                    <a:srgbClr val="000000"/>
                  </a:solidFill>
                  <a:latin typeface="Muli Bold"/>
                </a:rPr>
                <a:t> </a:t>
              </a:r>
              <a:r>
                <a:rPr lang="en-US" sz="3100" dirty="0" err="1">
                  <a:solidFill>
                    <a:srgbClr val="000000"/>
                  </a:solidFill>
                  <a:latin typeface="Muli Bold"/>
                </a:rPr>
                <a:t>nghiệm</a:t>
              </a:r>
              <a:endParaRPr lang="en-US" sz="3100" dirty="0">
                <a:solidFill>
                  <a:srgbClr val="000000"/>
                </a:solidFill>
                <a:latin typeface="Muli Bold"/>
              </a:endParaRPr>
            </a:p>
          </p:txBody>
        </p:sp>
        <p:sp>
          <p:nvSpPr>
            <p:cNvPr id="9" name="TextBox 9"/>
            <p:cNvSpPr txBox="1"/>
            <p:nvPr/>
          </p:nvSpPr>
          <p:spPr>
            <a:xfrm>
              <a:off x="67172" y="0"/>
              <a:ext cx="10473223" cy="7620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Bold"/>
                </a:rPr>
                <a:t>III. Triển khai và thực hiện</a:t>
              </a:r>
            </a:p>
          </p:txBody>
        </p:sp>
        <p:sp>
          <p:nvSpPr>
            <p:cNvPr id="10" name="AutoShape 10"/>
            <p:cNvSpPr/>
            <p:nvPr/>
          </p:nvSpPr>
          <p:spPr>
            <a:xfrm>
              <a:off x="0" y="831850"/>
              <a:ext cx="10957644" cy="0"/>
            </a:xfrm>
            <a:prstGeom prst="line">
              <a:avLst/>
            </a:prstGeom>
            <a:ln w="12700" cap="flat">
              <a:solidFill>
                <a:srgbClr val="000000"/>
              </a:solidFill>
              <a:prstDash val="solid"/>
              <a:headEnd type="none" w="sm" len="sm"/>
              <a:tailEnd type="none" w="sm" len="sm"/>
            </a:ln>
          </p:spPr>
          <p:txBody>
            <a:bodyPr/>
            <a:lstStyle/>
            <a:p>
              <a:endParaRPr lang="en-US"/>
            </a:p>
          </p:txBody>
        </p:sp>
      </p:grpSp>
      <p:grpSp>
        <p:nvGrpSpPr>
          <p:cNvPr id="11" name="Group 11"/>
          <p:cNvGrpSpPr/>
          <p:nvPr/>
        </p:nvGrpSpPr>
        <p:grpSpPr>
          <a:xfrm>
            <a:off x="3282601" y="5644670"/>
            <a:ext cx="11202032" cy="4642330"/>
            <a:chOff x="0" y="0"/>
            <a:chExt cx="14936043" cy="6189773"/>
          </a:xfrm>
        </p:grpSpPr>
        <p:sp>
          <p:nvSpPr>
            <p:cNvPr id="12" name="Freeform 12"/>
            <p:cNvSpPr/>
            <p:nvPr/>
          </p:nvSpPr>
          <p:spPr>
            <a:xfrm>
              <a:off x="0" y="0"/>
              <a:ext cx="14936043" cy="6184434"/>
            </a:xfrm>
            <a:custGeom>
              <a:avLst/>
              <a:gdLst/>
              <a:ahLst/>
              <a:cxnLst/>
              <a:rect l="l" t="t" r="r" b="b"/>
              <a:pathLst>
                <a:path w="14936043" h="6184434">
                  <a:moveTo>
                    <a:pt x="0" y="0"/>
                  </a:moveTo>
                  <a:lnTo>
                    <a:pt x="14936043" y="0"/>
                  </a:lnTo>
                  <a:lnTo>
                    <a:pt x="14936043" y="6184434"/>
                  </a:lnTo>
                  <a:lnTo>
                    <a:pt x="0" y="6184434"/>
                  </a:lnTo>
                  <a:lnTo>
                    <a:pt x="0" y="0"/>
                  </a:lnTo>
                  <a:close/>
                </a:path>
              </a:pathLst>
            </a:custGeom>
            <a:blipFill>
              <a:blip r:embed="rId2"/>
              <a:stretch>
                <a:fillRect b="-42057"/>
              </a:stretch>
            </a:blipFill>
          </p:spPr>
          <p:txBody>
            <a:bodyPr/>
            <a:lstStyle/>
            <a:p>
              <a:endParaRPr lang="en-US"/>
            </a:p>
          </p:txBody>
        </p:sp>
        <p:sp>
          <p:nvSpPr>
            <p:cNvPr id="13" name="Freeform 13"/>
            <p:cNvSpPr/>
            <p:nvPr/>
          </p:nvSpPr>
          <p:spPr>
            <a:xfrm>
              <a:off x="9248501" y="2274329"/>
              <a:ext cx="1418729" cy="530269"/>
            </a:xfrm>
            <a:custGeom>
              <a:avLst/>
              <a:gdLst/>
              <a:ahLst/>
              <a:cxnLst/>
              <a:rect l="l" t="t" r="r" b="b"/>
              <a:pathLst>
                <a:path w="1418729" h="530269">
                  <a:moveTo>
                    <a:pt x="0" y="0"/>
                  </a:moveTo>
                  <a:lnTo>
                    <a:pt x="1418729" y="0"/>
                  </a:lnTo>
                  <a:lnTo>
                    <a:pt x="1418729" y="530269"/>
                  </a:lnTo>
                  <a:lnTo>
                    <a:pt x="0" y="530269"/>
                  </a:lnTo>
                  <a:lnTo>
                    <a:pt x="0" y="0"/>
                  </a:lnTo>
                  <a:close/>
                </a:path>
              </a:pathLst>
            </a:custGeom>
            <a:blipFill>
              <a:blip r:embed="rId3"/>
              <a:stretch>
                <a:fillRect t="-78365"/>
              </a:stretch>
            </a:blipFill>
          </p:spPr>
          <p:txBody>
            <a:bodyPr/>
            <a:lstStyle/>
            <a:p>
              <a:endParaRPr lang="en-US"/>
            </a:p>
          </p:txBody>
        </p:sp>
        <p:sp>
          <p:nvSpPr>
            <p:cNvPr id="14" name="Freeform 14"/>
            <p:cNvSpPr/>
            <p:nvPr/>
          </p:nvSpPr>
          <p:spPr>
            <a:xfrm>
              <a:off x="11701571" y="4324277"/>
              <a:ext cx="695191" cy="873245"/>
            </a:xfrm>
            <a:custGeom>
              <a:avLst/>
              <a:gdLst/>
              <a:ahLst/>
              <a:cxnLst/>
              <a:rect l="l" t="t" r="r" b="b"/>
              <a:pathLst>
                <a:path w="695191" h="873245">
                  <a:moveTo>
                    <a:pt x="0" y="0"/>
                  </a:moveTo>
                  <a:lnTo>
                    <a:pt x="695191" y="0"/>
                  </a:lnTo>
                  <a:lnTo>
                    <a:pt x="695191" y="873245"/>
                  </a:lnTo>
                  <a:lnTo>
                    <a:pt x="0" y="873245"/>
                  </a:lnTo>
                  <a:lnTo>
                    <a:pt x="0" y="0"/>
                  </a:lnTo>
                  <a:close/>
                </a:path>
              </a:pathLst>
            </a:custGeom>
            <a:blipFill>
              <a:blip r:embed="rId4"/>
              <a:stretch>
                <a:fillRect l="-14444" t="-6707"/>
              </a:stretch>
            </a:blipFill>
          </p:spPr>
          <p:txBody>
            <a:bodyPr/>
            <a:lstStyle/>
            <a:p>
              <a:endParaRPr lang="en-US"/>
            </a:p>
          </p:txBody>
        </p:sp>
        <p:sp>
          <p:nvSpPr>
            <p:cNvPr id="15" name="Freeform 15"/>
            <p:cNvSpPr/>
            <p:nvPr/>
          </p:nvSpPr>
          <p:spPr>
            <a:xfrm>
              <a:off x="8352761" y="892175"/>
              <a:ext cx="895740" cy="1124727"/>
            </a:xfrm>
            <a:custGeom>
              <a:avLst/>
              <a:gdLst/>
              <a:ahLst/>
              <a:cxnLst/>
              <a:rect l="l" t="t" r="r" b="b"/>
              <a:pathLst>
                <a:path w="895740" h="1124727">
                  <a:moveTo>
                    <a:pt x="0" y="0"/>
                  </a:moveTo>
                  <a:lnTo>
                    <a:pt x="895740" y="0"/>
                  </a:lnTo>
                  <a:lnTo>
                    <a:pt x="895740" y="1124727"/>
                  </a:lnTo>
                  <a:lnTo>
                    <a:pt x="0" y="1124727"/>
                  </a:lnTo>
                  <a:lnTo>
                    <a:pt x="0" y="0"/>
                  </a:lnTo>
                  <a:close/>
                </a:path>
              </a:pathLst>
            </a:custGeom>
            <a:blipFill>
              <a:blip r:embed="rId5"/>
              <a:stretch>
                <a:fillRect/>
              </a:stretch>
            </a:blipFill>
          </p:spPr>
          <p:txBody>
            <a:bodyPr/>
            <a:lstStyle/>
            <a:p>
              <a:endParaRPr lang="en-US"/>
            </a:p>
          </p:txBody>
        </p:sp>
        <p:sp>
          <p:nvSpPr>
            <p:cNvPr id="16" name="Freeform 16"/>
            <p:cNvSpPr/>
            <p:nvPr/>
          </p:nvSpPr>
          <p:spPr>
            <a:xfrm>
              <a:off x="11339802" y="2345029"/>
              <a:ext cx="1418729" cy="530269"/>
            </a:xfrm>
            <a:custGeom>
              <a:avLst/>
              <a:gdLst/>
              <a:ahLst/>
              <a:cxnLst/>
              <a:rect l="l" t="t" r="r" b="b"/>
              <a:pathLst>
                <a:path w="1418729" h="530269">
                  <a:moveTo>
                    <a:pt x="0" y="0"/>
                  </a:moveTo>
                  <a:lnTo>
                    <a:pt x="1418729" y="0"/>
                  </a:lnTo>
                  <a:lnTo>
                    <a:pt x="1418729" y="530269"/>
                  </a:lnTo>
                  <a:lnTo>
                    <a:pt x="0" y="530269"/>
                  </a:lnTo>
                  <a:lnTo>
                    <a:pt x="0" y="0"/>
                  </a:lnTo>
                  <a:close/>
                </a:path>
              </a:pathLst>
            </a:custGeom>
            <a:blipFill>
              <a:blip r:embed="rId3"/>
              <a:stretch>
                <a:fillRect t="-78365"/>
              </a:stretch>
            </a:blipFill>
          </p:spPr>
          <p:txBody>
            <a:bodyPr/>
            <a:lstStyle/>
            <a:p>
              <a:endParaRPr lang="en-US"/>
            </a:p>
          </p:txBody>
        </p:sp>
        <p:sp>
          <p:nvSpPr>
            <p:cNvPr id="17" name="Freeform 17"/>
            <p:cNvSpPr/>
            <p:nvPr/>
          </p:nvSpPr>
          <p:spPr>
            <a:xfrm>
              <a:off x="4329273" y="5741393"/>
              <a:ext cx="8632918" cy="427025"/>
            </a:xfrm>
            <a:custGeom>
              <a:avLst/>
              <a:gdLst/>
              <a:ahLst/>
              <a:cxnLst/>
              <a:rect l="l" t="t" r="r" b="b"/>
              <a:pathLst>
                <a:path w="8632918" h="427025">
                  <a:moveTo>
                    <a:pt x="0" y="0"/>
                  </a:moveTo>
                  <a:lnTo>
                    <a:pt x="8632918" y="0"/>
                  </a:lnTo>
                  <a:lnTo>
                    <a:pt x="8632918" y="427026"/>
                  </a:lnTo>
                  <a:lnTo>
                    <a:pt x="0" y="427026"/>
                  </a:lnTo>
                  <a:lnTo>
                    <a:pt x="0" y="0"/>
                  </a:lnTo>
                  <a:close/>
                </a:path>
              </a:pathLst>
            </a:custGeom>
            <a:blipFill>
              <a:blip r:embed="rId3"/>
              <a:stretch>
                <a:fillRect t="-1146436" r="-44073" b="-695326"/>
              </a:stretch>
            </a:blipFill>
          </p:spPr>
          <p:txBody>
            <a:bodyPr/>
            <a:lstStyle/>
            <a:p>
              <a:endParaRPr lang="en-US"/>
            </a:p>
          </p:txBody>
        </p:sp>
        <p:sp>
          <p:nvSpPr>
            <p:cNvPr id="18" name="AutoShape 18"/>
            <p:cNvSpPr/>
            <p:nvPr/>
          </p:nvSpPr>
          <p:spPr>
            <a:xfrm>
              <a:off x="3088880" y="6179096"/>
              <a:ext cx="10782171" cy="0"/>
            </a:xfrm>
            <a:prstGeom prst="line">
              <a:avLst/>
            </a:prstGeom>
            <a:ln w="21354" cap="flat">
              <a:solidFill>
                <a:srgbClr val="000000"/>
              </a:solidFill>
              <a:prstDash val="lgDash"/>
              <a:headEnd type="none" w="sm" len="sm"/>
              <a:tailEnd type="none" w="sm" len="sm"/>
            </a:ln>
          </p:spPr>
          <p:txBody>
            <a:bodyPr/>
            <a:lstStyle/>
            <a:p>
              <a:endParaRPr 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Freeform 6"/>
          <p:cNvSpPr/>
          <p:nvPr/>
        </p:nvSpPr>
        <p:spPr>
          <a:xfrm>
            <a:off x="825515" y="2564672"/>
            <a:ext cx="8318485" cy="6630852"/>
          </a:xfrm>
          <a:custGeom>
            <a:avLst/>
            <a:gdLst/>
            <a:ahLst/>
            <a:cxnLst/>
            <a:rect l="l" t="t" r="r" b="b"/>
            <a:pathLst>
              <a:path w="8318485" h="6630852">
                <a:moveTo>
                  <a:pt x="0" y="0"/>
                </a:moveTo>
                <a:lnTo>
                  <a:pt x="8318485" y="0"/>
                </a:lnTo>
                <a:lnTo>
                  <a:pt x="8318485" y="6630852"/>
                </a:lnTo>
                <a:lnTo>
                  <a:pt x="0" y="6630852"/>
                </a:lnTo>
                <a:lnTo>
                  <a:pt x="0" y="0"/>
                </a:lnTo>
                <a:close/>
              </a:path>
            </a:pathLst>
          </a:custGeom>
          <a:blipFill>
            <a:blip r:embed="rId2"/>
            <a:stretch>
              <a:fillRect r="-5534"/>
            </a:stretch>
          </a:blipFill>
        </p:spPr>
        <p:txBody>
          <a:bodyPr/>
          <a:lstStyle/>
          <a:p>
            <a:endParaRPr lang="en-US"/>
          </a:p>
        </p:txBody>
      </p:sp>
      <p:sp>
        <p:nvSpPr>
          <p:cNvPr id="7" name="TextBox 7"/>
          <p:cNvSpPr txBox="1"/>
          <p:nvPr/>
        </p:nvSpPr>
        <p:spPr>
          <a:xfrm>
            <a:off x="825515" y="1881123"/>
            <a:ext cx="8143296" cy="422274"/>
          </a:xfrm>
          <a:prstGeom prst="rect">
            <a:avLst/>
          </a:prstGeom>
        </p:spPr>
        <p:txBody>
          <a:bodyPr lIns="0" tIns="0" rIns="0" bIns="0" rtlCol="0" anchor="t">
            <a:spAutoFit/>
          </a:bodyPr>
          <a:lstStyle/>
          <a:p>
            <a:pPr marL="539754" lvl="1" indent="-269877">
              <a:lnSpc>
                <a:spcPts val="3500"/>
              </a:lnSpc>
              <a:buFont typeface="Arial"/>
              <a:buChar char="•"/>
            </a:pPr>
            <a:r>
              <a:rPr lang="en-US" sz="2500">
                <a:solidFill>
                  <a:srgbClr val="000000"/>
                </a:solidFill>
                <a:latin typeface="Muli Bold"/>
              </a:rPr>
              <a:t>Kết quả: Service map với test 1</a:t>
            </a:r>
          </a:p>
        </p:txBody>
      </p:sp>
      <p:grpSp>
        <p:nvGrpSpPr>
          <p:cNvPr id="8" name="Group 8"/>
          <p:cNvGrpSpPr/>
          <p:nvPr/>
        </p:nvGrpSpPr>
        <p:grpSpPr>
          <a:xfrm>
            <a:off x="9474201" y="118295"/>
            <a:ext cx="7606496" cy="9703282"/>
            <a:chOff x="0" y="0"/>
            <a:chExt cx="10141995" cy="12937709"/>
          </a:xfrm>
        </p:grpSpPr>
        <p:sp>
          <p:nvSpPr>
            <p:cNvPr id="9" name="Freeform 9"/>
            <p:cNvSpPr/>
            <p:nvPr/>
          </p:nvSpPr>
          <p:spPr>
            <a:xfrm>
              <a:off x="141241" y="7615764"/>
              <a:ext cx="10000755" cy="5321945"/>
            </a:xfrm>
            <a:custGeom>
              <a:avLst/>
              <a:gdLst/>
              <a:ahLst/>
              <a:cxnLst/>
              <a:rect l="l" t="t" r="r" b="b"/>
              <a:pathLst>
                <a:path w="10000755" h="5321945">
                  <a:moveTo>
                    <a:pt x="0" y="0"/>
                  </a:moveTo>
                  <a:lnTo>
                    <a:pt x="10000754" y="0"/>
                  </a:lnTo>
                  <a:lnTo>
                    <a:pt x="10000754" y="5321945"/>
                  </a:lnTo>
                  <a:lnTo>
                    <a:pt x="0" y="5321945"/>
                  </a:lnTo>
                  <a:lnTo>
                    <a:pt x="0" y="0"/>
                  </a:lnTo>
                  <a:close/>
                </a:path>
              </a:pathLst>
            </a:custGeom>
            <a:blipFill>
              <a:blip r:embed="rId3"/>
              <a:stretch>
                <a:fillRect/>
              </a:stretch>
            </a:blipFill>
          </p:spPr>
          <p:txBody>
            <a:bodyPr/>
            <a:lstStyle/>
            <a:p>
              <a:endParaRPr lang="en-US"/>
            </a:p>
          </p:txBody>
        </p:sp>
        <p:sp>
          <p:nvSpPr>
            <p:cNvPr id="10" name="Freeform 10"/>
            <p:cNvSpPr/>
            <p:nvPr/>
          </p:nvSpPr>
          <p:spPr>
            <a:xfrm>
              <a:off x="81580" y="0"/>
              <a:ext cx="4337820" cy="4521558"/>
            </a:xfrm>
            <a:custGeom>
              <a:avLst/>
              <a:gdLst/>
              <a:ahLst/>
              <a:cxnLst/>
              <a:rect l="l" t="t" r="r" b="b"/>
              <a:pathLst>
                <a:path w="4337820" h="4521558">
                  <a:moveTo>
                    <a:pt x="0" y="0"/>
                  </a:moveTo>
                  <a:lnTo>
                    <a:pt x="4337820" y="0"/>
                  </a:lnTo>
                  <a:lnTo>
                    <a:pt x="4337820" y="4521558"/>
                  </a:lnTo>
                  <a:lnTo>
                    <a:pt x="0" y="4521558"/>
                  </a:lnTo>
                  <a:lnTo>
                    <a:pt x="0" y="0"/>
                  </a:lnTo>
                  <a:close/>
                </a:path>
              </a:pathLst>
            </a:custGeom>
            <a:blipFill>
              <a:blip r:embed="rId4"/>
              <a:stretch>
                <a:fillRect/>
              </a:stretch>
            </a:blipFill>
          </p:spPr>
          <p:txBody>
            <a:bodyPr/>
            <a:lstStyle/>
            <a:p>
              <a:endParaRPr lang="en-US"/>
            </a:p>
          </p:txBody>
        </p:sp>
        <p:sp>
          <p:nvSpPr>
            <p:cNvPr id="11" name="Freeform 11"/>
            <p:cNvSpPr/>
            <p:nvPr/>
          </p:nvSpPr>
          <p:spPr>
            <a:xfrm>
              <a:off x="0" y="3987691"/>
              <a:ext cx="4040724" cy="5117180"/>
            </a:xfrm>
            <a:custGeom>
              <a:avLst/>
              <a:gdLst/>
              <a:ahLst/>
              <a:cxnLst/>
              <a:rect l="l" t="t" r="r" b="b"/>
              <a:pathLst>
                <a:path w="4040724" h="5117180">
                  <a:moveTo>
                    <a:pt x="0" y="0"/>
                  </a:moveTo>
                  <a:lnTo>
                    <a:pt x="4040724" y="0"/>
                  </a:lnTo>
                  <a:lnTo>
                    <a:pt x="4040724" y="5117179"/>
                  </a:lnTo>
                  <a:lnTo>
                    <a:pt x="0" y="5117179"/>
                  </a:lnTo>
                  <a:lnTo>
                    <a:pt x="0" y="0"/>
                  </a:lnTo>
                  <a:close/>
                </a:path>
              </a:pathLst>
            </a:custGeom>
            <a:blipFill>
              <a:blip r:embed="rId5"/>
              <a:stretch>
                <a:fillRect/>
              </a:stretch>
            </a:blipFill>
          </p:spPr>
          <p:txBody>
            <a:bodyPr/>
            <a:lstStyle/>
            <a:p>
              <a:endParaRPr lang="en-US"/>
            </a:p>
          </p:txBody>
        </p:sp>
      </p:grpSp>
      <p:sp>
        <p:nvSpPr>
          <p:cNvPr id="12" name="TextBox 12"/>
          <p:cNvSpPr txBox="1"/>
          <p:nvPr/>
        </p:nvSpPr>
        <p:spPr>
          <a:xfrm>
            <a:off x="1028700" y="1261709"/>
            <a:ext cx="3619500" cy="422274"/>
          </a:xfrm>
          <a:prstGeom prst="rect">
            <a:avLst/>
          </a:prstGeom>
        </p:spPr>
        <p:txBody>
          <a:bodyPr wrap="square" lIns="0" tIns="0" rIns="0" bIns="0" rtlCol="0" anchor="t">
            <a:spAutoFit/>
          </a:bodyPr>
          <a:lstStyle/>
          <a:p>
            <a:pPr>
              <a:lnSpc>
                <a:spcPts val="3500"/>
              </a:lnSpc>
            </a:pPr>
            <a:r>
              <a:rPr lang="en-US" sz="2500" dirty="0">
                <a:solidFill>
                  <a:srgbClr val="000000"/>
                </a:solidFill>
                <a:latin typeface="Muli Bold"/>
              </a:rPr>
              <a:t>3. </a:t>
            </a:r>
            <a:r>
              <a:rPr lang="en-US" sz="2500" dirty="0" err="1">
                <a:solidFill>
                  <a:srgbClr val="000000"/>
                </a:solidFill>
                <a:latin typeface="Muli Bold"/>
              </a:rPr>
              <a:t>Thực</a:t>
            </a:r>
            <a:r>
              <a:rPr lang="en-US" sz="2500" dirty="0">
                <a:solidFill>
                  <a:srgbClr val="000000"/>
                </a:solidFill>
                <a:latin typeface="Muli Bold"/>
              </a:rPr>
              <a:t> </a:t>
            </a:r>
            <a:r>
              <a:rPr lang="en-US" sz="2500" dirty="0" err="1">
                <a:solidFill>
                  <a:srgbClr val="000000"/>
                </a:solidFill>
                <a:latin typeface="Muli Bold"/>
              </a:rPr>
              <a:t>nghiệm</a:t>
            </a:r>
            <a:endParaRPr lang="en-US" sz="2500" dirty="0">
              <a:solidFill>
                <a:srgbClr val="000000"/>
              </a:solidFill>
              <a:latin typeface="Muli Bold"/>
            </a:endParaRPr>
          </a:p>
        </p:txBody>
      </p:sp>
      <p:sp>
        <p:nvSpPr>
          <p:cNvPr id="13" name="TextBox 13"/>
          <p:cNvSpPr txBox="1"/>
          <p:nvPr/>
        </p:nvSpPr>
        <p:spPr>
          <a:xfrm>
            <a:off x="1028700" y="676275"/>
            <a:ext cx="11673852" cy="476250"/>
          </a:xfrm>
          <a:prstGeom prst="rect">
            <a:avLst/>
          </a:prstGeom>
        </p:spPr>
        <p:txBody>
          <a:bodyPr lIns="0" tIns="0" rIns="0" bIns="0" rtlCol="0" anchor="t">
            <a:spAutoFit/>
          </a:bodyPr>
          <a:lstStyle/>
          <a:p>
            <a:pPr>
              <a:lnSpc>
                <a:spcPts val="3840"/>
              </a:lnSpc>
              <a:spcBef>
                <a:spcPct val="0"/>
              </a:spcBef>
            </a:pPr>
            <a:r>
              <a:rPr lang="en-US" sz="3200" spc="-32">
                <a:solidFill>
                  <a:srgbClr val="000000"/>
                </a:solidFill>
                <a:latin typeface="Muli Bold"/>
              </a:rPr>
              <a:t>III. Triển khai và thực hiện</a:t>
            </a:r>
          </a:p>
        </p:txBody>
      </p:sp>
      <p:sp>
        <p:nvSpPr>
          <p:cNvPr id="14" name="AutoShape 14"/>
          <p:cNvSpPr/>
          <p:nvPr/>
        </p:nvSpPr>
        <p:spPr>
          <a:xfrm>
            <a:off x="978321" y="1187980"/>
            <a:ext cx="6733702" cy="0"/>
          </a:xfrm>
          <a:prstGeom prst="line">
            <a:avLst/>
          </a:prstGeom>
          <a:ln w="9525"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TextBox 6"/>
          <p:cNvSpPr txBox="1"/>
          <p:nvPr/>
        </p:nvSpPr>
        <p:spPr>
          <a:xfrm>
            <a:off x="1079079" y="1261709"/>
            <a:ext cx="4201515" cy="422274"/>
          </a:xfrm>
          <a:prstGeom prst="rect">
            <a:avLst/>
          </a:prstGeom>
        </p:spPr>
        <p:txBody>
          <a:bodyPr wrap="square" lIns="0" tIns="0" rIns="0" bIns="0" rtlCol="0" anchor="t">
            <a:spAutoFit/>
          </a:bodyPr>
          <a:lstStyle/>
          <a:p>
            <a:pPr>
              <a:lnSpc>
                <a:spcPts val="3500"/>
              </a:lnSpc>
            </a:pPr>
            <a:r>
              <a:rPr lang="en-US" sz="2500" dirty="0" err="1">
                <a:solidFill>
                  <a:srgbClr val="000000"/>
                </a:solidFill>
                <a:latin typeface="Muli Bold"/>
              </a:rPr>
              <a:t>Nhận</a:t>
            </a:r>
            <a:r>
              <a:rPr lang="en-US" sz="2500" dirty="0">
                <a:solidFill>
                  <a:srgbClr val="000000"/>
                </a:solidFill>
                <a:latin typeface="Muli Bold"/>
              </a:rPr>
              <a:t> </a:t>
            </a:r>
            <a:r>
              <a:rPr lang="en-US" sz="2500" dirty="0" err="1">
                <a:solidFill>
                  <a:srgbClr val="000000"/>
                </a:solidFill>
                <a:latin typeface="Muli Bold"/>
              </a:rPr>
              <a:t>xét</a:t>
            </a:r>
            <a:r>
              <a:rPr lang="en-US" sz="2500" dirty="0">
                <a:solidFill>
                  <a:srgbClr val="000000"/>
                </a:solidFill>
                <a:latin typeface="Muli Bold"/>
              </a:rPr>
              <a:t> </a:t>
            </a:r>
            <a:r>
              <a:rPr lang="en-US" sz="2500" dirty="0" err="1">
                <a:solidFill>
                  <a:srgbClr val="000000"/>
                </a:solidFill>
                <a:latin typeface="Muli Bold"/>
              </a:rPr>
              <a:t>kết</a:t>
            </a:r>
            <a:r>
              <a:rPr lang="en-US" sz="2500" dirty="0">
                <a:solidFill>
                  <a:srgbClr val="000000"/>
                </a:solidFill>
                <a:latin typeface="Muli Bold"/>
              </a:rPr>
              <a:t> </a:t>
            </a:r>
            <a:r>
              <a:rPr lang="en-US" sz="2500" dirty="0" err="1">
                <a:solidFill>
                  <a:srgbClr val="000000"/>
                </a:solidFill>
                <a:latin typeface="Muli Bold"/>
              </a:rPr>
              <a:t>quả</a:t>
            </a:r>
            <a:r>
              <a:rPr lang="en-US" sz="2500" dirty="0">
                <a:solidFill>
                  <a:srgbClr val="000000"/>
                </a:solidFill>
                <a:latin typeface="Muli Bold"/>
              </a:rPr>
              <a:t> test1:</a:t>
            </a:r>
          </a:p>
        </p:txBody>
      </p:sp>
      <p:sp>
        <p:nvSpPr>
          <p:cNvPr id="7" name="TextBox 7"/>
          <p:cNvSpPr txBox="1"/>
          <p:nvPr/>
        </p:nvSpPr>
        <p:spPr>
          <a:xfrm>
            <a:off x="923256" y="1779233"/>
            <a:ext cx="15810069" cy="7951591"/>
          </a:xfrm>
          <a:prstGeom prst="rect">
            <a:avLst/>
          </a:prstGeom>
        </p:spPr>
        <p:txBody>
          <a:bodyPr lIns="0" tIns="0" rIns="0" bIns="0" rtlCol="0" anchor="t">
            <a:spAutoFit/>
          </a:bodyPr>
          <a:lstStyle/>
          <a:p>
            <a:pPr marL="490396" lvl="1" indent="-245198">
              <a:lnSpc>
                <a:spcPts val="3179"/>
              </a:lnSpc>
              <a:spcBef>
                <a:spcPct val="0"/>
              </a:spcBef>
              <a:buFont typeface="Arial"/>
              <a:buChar char="•"/>
            </a:pPr>
            <a:r>
              <a:rPr lang="en-US" sz="2271">
                <a:solidFill>
                  <a:srgbClr val="000000"/>
                </a:solidFill>
                <a:latin typeface="Muli"/>
              </a:rPr>
              <a:t>Các nút có thông số Error rate=0% biểu diễn không có request error nào đến các nút này. Bao gồm database_mongodb, queue, gateway_GET_/customer/, customer-service_GET_/customer/, notification-service, db_mysql, cho kết quả đúng với mong đợi vì khi xem xét 1 trace mẫu với request 404 thì chỉ có lỗi sinh ra ở span gateway và customer-service do 2 service này trả về 404. </a:t>
            </a:r>
          </a:p>
          <a:p>
            <a:pPr marL="490396" lvl="1" indent="-245198">
              <a:lnSpc>
                <a:spcPts val="3179"/>
              </a:lnSpc>
              <a:spcBef>
                <a:spcPct val="0"/>
              </a:spcBef>
              <a:buFont typeface="Arial"/>
              <a:buChar char="•"/>
            </a:pPr>
            <a:r>
              <a:rPr lang="en-US" sz="2271">
                <a:solidFill>
                  <a:srgbClr val="000000"/>
                </a:solidFill>
                <a:latin typeface="Muli"/>
              </a:rPr>
              <a:t>Các nút có thông số Error rate=8.31% bao gồm customer service và gateway điều này cho kết quả đúng với dự đoán vì error rate của 2 service này = 100/(1104+100) = 0.08305 ~ 8.31%.</a:t>
            </a:r>
          </a:p>
          <a:p>
            <a:pPr marL="490396" lvl="1" indent="-245198">
              <a:lnSpc>
                <a:spcPts val="3179"/>
              </a:lnSpc>
              <a:spcBef>
                <a:spcPct val="0"/>
              </a:spcBef>
              <a:buFont typeface="Arial"/>
              <a:buChar char="•"/>
            </a:pPr>
            <a:r>
              <a:rPr lang="en-US" sz="2271">
                <a:solidFill>
                  <a:srgbClr val="000000"/>
                </a:solidFill>
                <a:latin typeface="Muli"/>
              </a:rPr>
              <a:t>Các nút có thông số Error rate=100% bao gồm customer-service_GET_/customer/10 và gateway_GET_/customer/10 điều này là đúng với dự đoán vì 2 endpoint này là endpoint gây ra lỗi nên kết quả 100% là chính xác.</a:t>
            </a:r>
          </a:p>
          <a:p>
            <a:pPr marL="490396" lvl="1" indent="-245198">
              <a:lnSpc>
                <a:spcPts val="3179"/>
              </a:lnSpc>
              <a:spcBef>
                <a:spcPct val="0"/>
              </a:spcBef>
              <a:buFont typeface="Arial"/>
              <a:buChar char="•"/>
            </a:pPr>
            <a:r>
              <a:rPr lang="en-US" sz="2271">
                <a:solidFill>
                  <a:srgbClr val="000000"/>
                </a:solidFill>
                <a:latin typeface="Muli"/>
              </a:rPr>
              <a:t>Các nút có thông số Requests per minute=22.08 bao gồm db_mongodb, queue, gateway_GET_/customer/, customer-service_GET_/customer/, notification_service cho kết quả đúng với mong đợi vì 22.08*thời gian truy xuất (50 phút) = 1104 request tương ứng với số request OK.</a:t>
            </a:r>
          </a:p>
          <a:p>
            <a:pPr marL="490396" lvl="1" indent="-245198">
              <a:lnSpc>
                <a:spcPts val="3179"/>
              </a:lnSpc>
              <a:spcBef>
                <a:spcPct val="0"/>
              </a:spcBef>
              <a:buFont typeface="Arial"/>
              <a:buChar char="•"/>
            </a:pPr>
            <a:r>
              <a:rPr lang="en-US" sz="2271">
                <a:solidFill>
                  <a:srgbClr val="000000"/>
                </a:solidFill>
                <a:latin typeface="Muli"/>
              </a:rPr>
              <a:t>Các nút có thông số Request per minute=24.08 bao gồm customer-service, gateway, db_mysql điều này là đúng với dự đoán vì 24.08*(50 phút)=1204=1104+100 request vì có tổng 1104 request+100 request lỗi đến customer-service và gateway, còn db_mysql thì cả 2 test case đều đc truy xuất đến theo như trace mẫu.</a:t>
            </a:r>
          </a:p>
          <a:p>
            <a:pPr marL="490396" lvl="1" indent="-245198">
              <a:lnSpc>
                <a:spcPts val="3179"/>
              </a:lnSpc>
              <a:spcBef>
                <a:spcPct val="0"/>
              </a:spcBef>
              <a:buFont typeface="Arial"/>
              <a:buChar char="•"/>
            </a:pPr>
            <a:r>
              <a:rPr lang="en-US" sz="2271">
                <a:solidFill>
                  <a:srgbClr val="000000"/>
                </a:solidFill>
                <a:latin typeface="Muli"/>
              </a:rPr>
              <a:t>Các nút có thông số Request per minute=2 bao gồm customer-service_GET_/customer/10 và gateway_GET_/customer/10 điều này là đúng với dự đoán vì 2*50=100 request tương ứng với 100 requests lỗi.</a:t>
            </a:r>
          </a:p>
          <a:p>
            <a:pPr marL="490396" lvl="1" indent="-245198">
              <a:lnSpc>
                <a:spcPts val="3179"/>
              </a:lnSpc>
              <a:spcBef>
                <a:spcPct val="0"/>
              </a:spcBef>
              <a:buFont typeface="Arial"/>
              <a:buChar char="•"/>
            </a:pPr>
            <a:r>
              <a:rPr lang="en-US" sz="2271">
                <a:solidFill>
                  <a:srgbClr val="000000"/>
                </a:solidFill>
                <a:latin typeface="Muli"/>
              </a:rPr>
              <a:t>Thông số thời gian đáp ứng trung bình được tính nhờ vào lấy tổng thời gian đáp ứng / tổng số lần gọi, thấy rằng ví dụ với gateway ta có thời gian đáp ứng trung bình bằng 2.79e11/1204/1e6 = 231.75 ms/request, đúng với kết quả hiển thị trên map. </a:t>
            </a:r>
          </a:p>
        </p:txBody>
      </p:sp>
      <p:sp>
        <p:nvSpPr>
          <p:cNvPr id="8" name="TextBox 8"/>
          <p:cNvSpPr txBox="1"/>
          <p:nvPr/>
        </p:nvSpPr>
        <p:spPr>
          <a:xfrm>
            <a:off x="1079079" y="711164"/>
            <a:ext cx="3264321" cy="413255"/>
          </a:xfrm>
          <a:prstGeom prst="rect">
            <a:avLst/>
          </a:prstGeom>
        </p:spPr>
        <p:txBody>
          <a:bodyPr wrap="square" lIns="0" tIns="0" rIns="0" bIns="0" rtlCol="0" anchor="t">
            <a:spAutoFit/>
          </a:bodyPr>
          <a:lstStyle>
            <a:defPPr>
              <a:defRPr lang="en-US"/>
            </a:defPPr>
            <a:lvl1pPr>
              <a:lnSpc>
                <a:spcPts val="3500"/>
              </a:lnSpc>
              <a:defRPr sz="2500">
                <a:solidFill>
                  <a:srgbClr val="000000"/>
                </a:solidFill>
                <a:latin typeface="Muli Bold"/>
              </a:defRPr>
            </a:lvl1pPr>
          </a:lstStyle>
          <a:p>
            <a:r>
              <a:rPr lang="en-US" dirty="0"/>
              <a:t>3. </a:t>
            </a:r>
            <a:r>
              <a:rPr lang="en-US" dirty="0" err="1"/>
              <a:t>Thực</a:t>
            </a:r>
            <a:r>
              <a:rPr lang="en-US" dirty="0"/>
              <a:t> </a:t>
            </a:r>
            <a:r>
              <a:rPr lang="en-US" dirty="0" err="1"/>
              <a:t>nghiệm</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TextBox 6"/>
          <p:cNvSpPr txBox="1"/>
          <p:nvPr/>
        </p:nvSpPr>
        <p:spPr>
          <a:xfrm>
            <a:off x="1079079" y="1204559"/>
            <a:ext cx="2501391" cy="862095"/>
          </a:xfrm>
          <a:prstGeom prst="rect">
            <a:avLst/>
          </a:prstGeom>
        </p:spPr>
        <p:txBody>
          <a:bodyPr wrap="square" lIns="0" tIns="0" rIns="0" bIns="0" rtlCol="0" anchor="t">
            <a:spAutoFit/>
          </a:bodyPr>
          <a:lstStyle/>
          <a:p>
            <a:pPr algn="ctr">
              <a:lnSpc>
                <a:spcPts val="3500"/>
              </a:lnSpc>
            </a:pPr>
            <a:r>
              <a:rPr lang="en-US" sz="2500" dirty="0" err="1">
                <a:solidFill>
                  <a:srgbClr val="000000"/>
                </a:solidFill>
                <a:latin typeface="Muli Bold"/>
              </a:rPr>
              <a:t>Nhận</a:t>
            </a:r>
            <a:r>
              <a:rPr lang="en-US" sz="2500" dirty="0">
                <a:solidFill>
                  <a:srgbClr val="000000"/>
                </a:solidFill>
                <a:latin typeface="Muli Bold"/>
              </a:rPr>
              <a:t> </a:t>
            </a:r>
            <a:r>
              <a:rPr lang="en-US" sz="2500" dirty="0" err="1">
                <a:solidFill>
                  <a:srgbClr val="000000"/>
                </a:solidFill>
                <a:latin typeface="Muli Bold"/>
              </a:rPr>
              <a:t>xét</a:t>
            </a:r>
            <a:r>
              <a:rPr lang="en-US" sz="2500" dirty="0">
                <a:solidFill>
                  <a:srgbClr val="000000"/>
                </a:solidFill>
                <a:latin typeface="Muli Bold"/>
              </a:rPr>
              <a:t> </a:t>
            </a:r>
            <a:endParaRPr lang="vi-VN" sz="2500" dirty="0">
              <a:solidFill>
                <a:srgbClr val="000000"/>
              </a:solidFill>
              <a:latin typeface="Muli Bold"/>
            </a:endParaRPr>
          </a:p>
          <a:p>
            <a:pPr algn="ctr">
              <a:lnSpc>
                <a:spcPts val="3500"/>
              </a:lnSpc>
            </a:pPr>
            <a:r>
              <a:rPr lang="en-US" sz="2500" dirty="0" err="1">
                <a:solidFill>
                  <a:srgbClr val="000000"/>
                </a:solidFill>
                <a:latin typeface="Muli Bold"/>
              </a:rPr>
              <a:t>kết</a:t>
            </a:r>
            <a:r>
              <a:rPr lang="en-US" sz="2500" dirty="0">
                <a:solidFill>
                  <a:srgbClr val="000000"/>
                </a:solidFill>
                <a:latin typeface="Muli Bold"/>
              </a:rPr>
              <a:t> </a:t>
            </a:r>
            <a:r>
              <a:rPr lang="en-US" sz="2500" dirty="0" err="1">
                <a:solidFill>
                  <a:srgbClr val="000000"/>
                </a:solidFill>
                <a:latin typeface="Muli Bold"/>
              </a:rPr>
              <a:t>quả</a:t>
            </a:r>
            <a:r>
              <a:rPr lang="en-US" sz="2500" dirty="0">
                <a:solidFill>
                  <a:srgbClr val="000000"/>
                </a:solidFill>
                <a:latin typeface="Muli Bold"/>
              </a:rPr>
              <a:t> test 1</a:t>
            </a:r>
          </a:p>
        </p:txBody>
      </p:sp>
      <p:sp>
        <p:nvSpPr>
          <p:cNvPr id="7" name="TextBox 7"/>
          <p:cNvSpPr txBox="1"/>
          <p:nvPr/>
        </p:nvSpPr>
        <p:spPr>
          <a:xfrm>
            <a:off x="1371600" y="9505349"/>
            <a:ext cx="2651224" cy="422274"/>
          </a:xfrm>
          <a:prstGeom prst="rect">
            <a:avLst/>
          </a:prstGeom>
        </p:spPr>
        <p:txBody>
          <a:bodyPr lIns="0" tIns="0" rIns="0" bIns="0" rtlCol="0" anchor="t">
            <a:spAutoFit/>
          </a:bodyPr>
          <a:lstStyle/>
          <a:p>
            <a:pPr algn="ctr">
              <a:lnSpc>
                <a:spcPts val="3500"/>
              </a:lnSpc>
            </a:pPr>
            <a:r>
              <a:rPr lang="en-US" sz="2500" dirty="0" err="1">
                <a:solidFill>
                  <a:srgbClr val="000000"/>
                </a:solidFill>
                <a:latin typeface="Muli"/>
              </a:rPr>
              <a:t>Kết</a:t>
            </a:r>
            <a:r>
              <a:rPr lang="en-US" sz="2500" dirty="0">
                <a:solidFill>
                  <a:srgbClr val="000000"/>
                </a:solidFill>
                <a:latin typeface="Muli"/>
              </a:rPr>
              <a:t> </a:t>
            </a:r>
            <a:r>
              <a:rPr lang="en-US" sz="2500" dirty="0" err="1">
                <a:solidFill>
                  <a:srgbClr val="000000"/>
                </a:solidFill>
                <a:latin typeface="Muli"/>
              </a:rPr>
              <a:t>quả</a:t>
            </a:r>
            <a:r>
              <a:rPr lang="en-US" sz="2500" dirty="0">
                <a:solidFill>
                  <a:srgbClr val="000000"/>
                </a:solidFill>
                <a:latin typeface="Muli"/>
              </a:rPr>
              <a:t> </a:t>
            </a:r>
            <a:r>
              <a:rPr lang="en-US" sz="2500" dirty="0" err="1">
                <a:solidFill>
                  <a:srgbClr val="000000"/>
                </a:solidFill>
                <a:latin typeface="Muli"/>
              </a:rPr>
              <a:t>khi</a:t>
            </a:r>
            <a:r>
              <a:rPr lang="en-US" sz="2500" dirty="0">
                <a:solidFill>
                  <a:srgbClr val="000000"/>
                </a:solidFill>
                <a:latin typeface="Muli"/>
              </a:rPr>
              <a:t> debug</a:t>
            </a:r>
          </a:p>
        </p:txBody>
      </p:sp>
      <p:sp>
        <p:nvSpPr>
          <p:cNvPr id="8" name="TextBox 8"/>
          <p:cNvSpPr txBox="1"/>
          <p:nvPr/>
        </p:nvSpPr>
        <p:spPr>
          <a:xfrm>
            <a:off x="1079079" y="711164"/>
            <a:ext cx="3416721" cy="413255"/>
          </a:xfrm>
          <a:prstGeom prst="rect">
            <a:avLst/>
          </a:prstGeom>
        </p:spPr>
        <p:txBody>
          <a:bodyPr wrap="square" lIns="0" tIns="0" rIns="0" bIns="0" rtlCol="0" anchor="t">
            <a:spAutoFit/>
          </a:bodyPr>
          <a:lstStyle>
            <a:defPPr>
              <a:defRPr lang="en-US"/>
            </a:defPPr>
            <a:lvl1pPr>
              <a:lnSpc>
                <a:spcPts val="3500"/>
              </a:lnSpc>
              <a:defRPr sz="2500">
                <a:solidFill>
                  <a:srgbClr val="000000"/>
                </a:solidFill>
                <a:latin typeface="Muli Bold"/>
              </a:defRPr>
            </a:lvl1pPr>
          </a:lstStyle>
          <a:p>
            <a:r>
              <a:rPr lang="en-US" dirty="0"/>
              <a:t>3. </a:t>
            </a:r>
            <a:r>
              <a:rPr lang="en-US" dirty="0" err="1"/>
              <a:t>Thực</a:t>
            </a:r>
            <a:r>
              <a:rPr lang="en-US" dirty="0"/>
              <a:t> </a:t>
            </a:r>
            <a:r>
              <a:rPr lang="en-US" dirty="0" err="1"/>
              <a:t>nghiệm</a:t>
            </a:r>
            <a:endParaRPr lang="en-US" dirty="0"/>
          </a:p>
        </p:txBody>
      </p:sp>
      <p:grpSp>
        <p:nvGrpSpPr>
          <p:cNvPr id="9" name="Group 9"/>
          <p:cNvGrpSpPr/>
          <p:nvPr/>
        </p:nvGrpSpPr>
        <p:grpSpPr>
          <a:xfrm>
            <a:off x="4869816" y="1439509"/>
            <a:ext cx="13678831" cy="8488115"/>
            <a:chOff x="0" y="0"/>
            <a:chExt cx="18238442" cy="11317486"/>
          </a:xfrm>
        </p:grpSpPr>
        <p:sp>
          <p:nvSpPr>
            <p:cNvPr id="10" name="Freeform 10"/>
            <p:cNvSpPr/>
            <p:nvPr/>
          </p:nvSpPr>
          <p:spPr>
            <a:xfrm>
              <a:off x="0" y="0"/>
              <a:ext cx="16519312" cy="11317486"/>
            </a:xfrm>
            <a:custGeom>
              <a:avLst/>
              <a:gdLst/>
              <a:ahLst/>
              <a:cxnLst/>
              <a:rect l="l" t="t" r="r" b="b"/>
              <a:pathLst>
                <a:path w="16519312" h="11317486">
                  <a:moveTo>
                    <a:pt x="0" y="0"/>
                  </a:moveTo>
                  <a:lnTo>
                    <a:pt x="16519312" y="0"/>
                  </a:lnTo>
                  <a:lnTo>
                    <a:pt x="16519312" y="11317486"/>
                  </a:lnTo>
                  <a:lnTo>
                    <a:pt x="0" y="11317486"/>
                  </a:lnTo>
                  <a:lnTo>
                    <a:pt x="0" y="0"/>
                  </a:lnTo>
                  <a:close/>
                </a:path>
              </a:pathLst>
            </a:custGeom>
            <a:blipFill>
              <a:blip r:embed="rId2"/>
              <a:stretch>
                <a:fillRect/>
              </a:stretch>
            </a:blipFill>
          </p:spPr>
          <p:txBody>
            <a:bodyPr/>
            <a:lstStyle/>
            <a:p>
              <a:endParaRPr lang="en-US"/>
            </a:p>
          </p:txBody>
        </p:sp>
        <p:sp>
          <p:nvSpPr>
            <p:cNvPr id="11" name="TextBox 11"/>
            <p:cNvSpPr txBox="1"/>
            <p:nvPr/>
          </p:nvSpPr>
          <p:spPr>
            <a:xfrm>
              <a:off x="7582999" y="8551880"/>
              <a:ext cx="3166390" cy="525144"/>
            </a:xfrm>
            <a:prstGeom prst="rect">
              <a:avLst/>
            </a:prstGeom>
          </p:spPr>
          <p:txBody>
            <a:bodyPr lIns="0" tIns="0" rIns="0" bIns="0" rtlCol="0" anchor="t">
              <a:spAutoFit/>
            </a:bodyPr>
            <a:lstStyle/>
            <a:p>
              <a:pPr>
                <a:lnSpc>
                  <a:spcPts val="3360"/>
                </a:lnSpc>
                <a:spcBef>
                  <a:spcPct val="0"/>
                </a:spcBef>
              </a:pPr>
              <a:r>
                <a:rPr lang="en-US" sz="2400">
                  <a:solidFill>
                    <a:srgbClr val="000000"/>
                  </a:solidFill>
                  <a:latin typeface="Muli Bold"/>
                </a:rPr>
                <a:t>Số lần request</a:t>
              </a:r>
            </a:p>
          </p:txBody>
        </p:sp>
        <p:sp>
          <p:nvSpPr>
            <p:cNvPr id="12" name="TextBox 12"/>
            <p:cNvSpPr txBox="1"/>
            <p:nvPr/>
          </p:nvSpPr>
          <p:spPr>
            <a:xfrm>
              <a:off x="10221788" y="9475421"/>
              <a:ext cx="3428956" cy="525144"/>
            </a:xfrm>
            <a:prstGeom prst="rect">
              <a:avLst/>
            </a:prstGeom>
          </p:spPr>
          <p:txBody>
            <a:bodyPr lIns="0" tIns="0" rIns="0" bIns="0" rtlCol="0" anchor="t">
              <a:spAutoFit/>
            </a:bodyPr>
            <a:lstStyle/>
            <a:p>
              <a:pPr>
                <a:lnSpc>
                  <a:spcPts val="3360"/>
                </a:lnSpc>
                <a:spcBef>
                  <a:spcPct val="0"/>
                </a:spcBef>
              </a:pPr>
              <a:r>
                <a:rPr lang="en-US" sz="2400">
                  <a:solidFill>
                    <a:srgbClr val="000000"/>
                  </a:solidFill>
                  <a:latin typeface="Muli Bold"/>
                </a:rPr>
                <a:t>Số request lỗi </a:t>
              </a:r>
            </a:p>
          </p:txBody>
        </p:sp>
        <p:sp>
          <p:nvSpPr>
            <p:cNvPr id="13" name="TextBox 13"/>
            <p:cNvSpPr txBox="1"/>
            <p:nvPr/>
          </p:nvSpPr>
          <p:spPr>
            <a:xfrm>
              <a:off x="13358223" y="8290590"/>
              <a:ext cx="4880218" cy="525144"/>
            </a:xfrm>
            <a:prstGeom prst="rect">
              <a:avLst/>
            </a:prstGeom>
          </p:spPr>
          <p:txBody>
            <a:bodyPr lIns="0" tIns="0" rIns="0" bIns="0" rtlCol="0" anchor="t">
              <a:spAutoFit/>
            </a:bodyPr>
            <a:lstStyle/>
            <a:p>
              <a:pPr>
                <a:lnSpc>
                  <a:spcPts val="3360"/>
                </a:lnSpc>
                <a:spcBef>
                  <a:spcPct val="0"/>
                </a:spcBef>
              </a:pPr>
              <a:r>
                <a:rPr lang="en-US" sz="2400">
                  <a:solidFill>
                    <a:srgbClr val="000000"/>
                  </a:solidFill>
                  <a:latin typeface="Muli Bold"/>
                </a:rPr>
                <a:t>Thời gian phản hồi (ns)</a:t>
              </a:r>
            </a:p>
          </p:txBody>
        </p:sp>
        <p:sp>
          <p:nvSpPr>
            <p:cNvPr id="14" name="AutoShape 14"/>
            <p:cNvSpPr/>
            <p:nvPr/>
          </p:nvSpPr>
          <p:spPr>
            <a:xfrm flipH="1">
              <a:off x="9166194" y="7176828"/>
              <a:ext cx="325826" cy="1661437"/>
            </a:xfrm>
            <a:prstGeom prst="line">
              <a:avLst/>
            </a:prstGeom>
            <a:ln w="50800" cap="flat">
              <a:solidFill>
                <a:srgbClr val="000000"/>
              </a:solidFill>
              <a:prstDash val="solid"/>
              <a:headEnd type="triangle" w="lg" len="med"/>
              <a:tailEnd type="none" w="sm" len="sm"/>
            </a:ln>
          </p:spPr>
          <p:txBody>
            <a:bodyPr/>
            <a:lstStyle/>
            <a:p>
              <a:endParaRPr lang="en-US"/>
            </a:p>
          </p:txBody>
        </p:sp>
        <p:sp>
          <p:nvSpPr>
            <p:cNvPr id="15" name="AutoShape 15"/>
            <p:cNvSpPr/>
            <p:nvPr/>
          </p:nvSpPr>
          <p:spPr>
            <a:xfrm>
              <a:off x="10988874" y="7153385"/>
              <a:ext cx="947392" cy="2369661"/>
            </a:xfrm>
            <a:prstGeom prst="line">
              <a:avLst/>
            </a:prstGeom>
            <a:ln w="50800" cap="flat">
              <a:solidFill>
                <a:srgbClr val="000000"/>
              </a:solidFill>
              <a:prstDash val="solid"/>
              <a:headEnd type="triangle" w="lg" len="med"/>
              <a:tailEnd type="none" w="sm" len="sm"/>
            </a:ln>
          </p:spPr>
          <p:txBody>
            <a:bodyPr/>
            <a:lstStyle/>
            <a:p>
              <a:endParaRPr lang="en-US"/>
            </a:p>
          </p:txBody>
        </p:sp>
        <p:sp>
          <p:nvSpPr>
            <p:cNvPr id="16" name="AutoShape 16"/>
            <p:cNvSpPr/>
            <p:nvPr/>
          </p:nvSpPr>
          <p:spPr>
            <a:xfrm>
              <a:off x="12509845" y="7152912"/>
              <a:ext cx="848378" cy="1424063"/>
            </a:xfrm>
            <a:prstGeom prst="line">
              <a:avLst/>
            </a:prstGeom>
            <a:ln w="50800" cap="flat">
              <a:solidFill>
                <a:srgbClr val="000000"/>
              </a:solidFill>
              <a:prstDash val="solid"/>
              <a:headEnd type="triangle" w="lg" len="med"/>
              <a:tailEnd type="none" w="sm" len="sm"/>
            </a:ln>
          </p:spPr>
          <p:txBody>
            <a:bodyPr/>
            <a:lstStyle/>
            <a:p>
              <a:endParaRPr lang="en-US"/>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TextBox 6"/>
          <p:cNvSpPr txBox="1"/>
          <p:nvPr/>
        </p:nvSpPr>
        <p:spPr>
          <a:xfrm>
            <a:off x="1028700" y="1815647"/>
            <a:ext cx="12674828" cy="2214743"/>
          </a:xfrm>
          <a:prstGeom prst="rect">
            <a:avLst/>
          </a:prstGeom>
        </p:spPr>
        <p:txBody>
          <a:bodyPr lIns="0" tIns="0" rIns="0" bIns="0" rtlCol="0" anchor="t">
            <a:spAutoFit/>
          </a:bodyPr>
          <a:lstStyle/>
          <a:p>
            <a:pPr>
              <a:lnSpc>
                <a:spcPts val="3513"/>
              </a:lnSpc>
              <a:spcBef>
                <a:spcPct val="0"/>
              </a:spcBef>
            </a:pPr>
            <a:r>
              <a:rPr lang="en-US" sz="2509">
                <a:solidFill>
                  <a:srgbClr val="000000"/>
                </a:solidFill>
                <a:latin typeface="Muli Bold"/>
              </a:rPr>
              <a:t>Kịch bản test 2: Tăng số request đến hệ thống để test chịu tải</a:t>
            </a:r>
          </a:p>
          <a:p>
            <a:pPr>
              <a:lnSpc>
                <a:spcPts val="3513"/>
              </a:lnSpc>
              <a:spcBef>
                <a:spcPct val="0"/>
              </a:spcBef>
            </a:pPr>
            <a:r>
              <a:rPr lang="en-US" sz="2509">
                <a:solidFill>
                  <a:srgbClr val="000000"/>
                </a:solidFill>
                <a:latin typeface="Muli"/>
              </a:rPr>
              <a:t>- 500 Resquest PUT đến gateway /customer/ (đăng ký thông tin khách hàng)</a:t>
            </a:r>
          </a:p>
          <a:p>
            <a:pPr>
              <a:lnSpc>
                <a:spcPts val="3513"/>
              </a:lnSpc>
              <a:spcBef>
                <a:spcPct val="0"/>
              </a:spcBef>
            </a:pPr>
            <a:r>
              <a:rPr lang="en-US" sz="2509">
                <a:solidFill>
                  <a:srgbClr val="000000"/>
                </a:solidFill>
                <a:latin typeface="Muli"/>
              </a:rPr>
              <a:t>- 1000 request GET đến gateway /customer/ (truy xuất tất cả thông tin khách hàng) </a:t>
            </a:r>
          </a:p>
          <a:p>
            <a:pPr marL="541781" lvl="1" indent="-270890">
              <a:lnSpc>
                <a:spcPts val="3513"/>
              </a:lnSpc>
              <a:spcBef>
                <a:spcPct val="0"/>
              </a:spcBef>
              <a:buFont typeface="Arial"/>
              <a:buChar char="•"/>
            </a:pPr>
            <a:r>
              <a:rPr lang="en-US" sz="2509">
                <a:solidFill>
                  <a:srgbClr val="000000"/>
                </a:solidFill>
                <a:latin typeface="Muli"/>
              </a:rPr>
              <a:t> bắt đầu 19:17 24/10/2023</a:t>
            </a:r>
          </a:p>
          <a:p>
            <a:pPr marL="541781" lvl="1" indent="-270890" algn="l">
              <a:lnSpc>
                <a:spcPts val="3513"/>
              </a:lnSpc>
              <a:spcBef>
                <a:spcPct val="0"/>
              </a:spcBef>
              <a:buFont typeface="Arial"/>
              <a:buChar char="•"/>
            </a:pPr>
            <a:r>
              <a:rPr lang="en-US" sz="2509">
                <a:solidFill>
                  <a:srgbClr val="000000"/>
                </a:solidFill>
                <a:latin typeface="Muli"/>
              </a:rPr>
              <a:t>Thời gian truy vấn: 2023-10-24 19:17:00 – 2023-10-24 19:30:00 (13 phút)</a:t>
            </a:r>
          </a:p>
        </p:txBody>
      </p:sp>
      <p:grpSp>
        <p:nvGrpSpPr>
          <p:cNvPr id="7" name="Group 7"/>
          <p:cNvGrpSpPr/>
          <p:nvPr/>
        </p:nvGrpSpPr>
        <p:grpSpPr>
          <a:xfrm>
            <a:off x="1699997" y="4211365"/>
            <a:ext cx="13541228" cy="5611736"/>
            <a:chOff x="0" y="0"/>
            <a:chExt cx="18054971" cy="7482314"/>
          </a:xfrm>
        </p:grpSpPr>
        <p:sp>
          <p:nvSpPr>
            <p:cNvPr id="8" name="Freeform 8"/>
            <p:cNvSpPr/>
            <p:nvPr/>
          </p:nvSpPr>
          <p:spPr>
            <a:xfrm>
              <a:off x="0" y="0"/>
              <a:ext cx="18054971" cy="7475861"/>
            </a:xfrm>
            <a:custGeom>
              <a:avLst/>
              <a:gdLst/>
              <a:ahLst/>
              <a:cxnLst/>
              <a:rect l="l" t="t" r="r" b="b"/>
              <a:pathLst>
                <a:path w="18054971" h="7475861">
                  <a:moveTo>
                    <a:pt x="0" y="0"/>
                  </a:moveTo>
                  <a:lnTo>
                    <a:pt x="18054971" y="0"/>
                  </a:lnTo>
                  <a:lnTo>
                    <a:pt x="18054971" y="7475861"/>
                  </a:lnTo>
                  <a:lnTo>
                    <a:pt x="0" y="7475861"/>
                  </a:lnTo>
                  <a:lnTo>
                    <a:pt x="0" y="0"/>
                  </a:lnTo>
                  <a:close/>
                </a:path>
              </a:pathLst>
            </a:custGeom>
            <a:blipFill>
              <a:blip r:embed="rId2"/>
              <a:stretch>
                <a:fillRect b="-42057"/>
              </a:stretch>
            </a:blipFill>
          </p:spPr>
          <p:txBody>
            <a:bodyPr/>
            <a:lstStyle/>
            <a:p>
              <a:endParaRPr lang="en-US"/>
            </a:p>
          </p:txBody>
        </p:sp>
        <p:sp>
          <p:nvSpPr>
            <p:cNvPr id="9" name="Freeform 9"/>
            <p:cNvSpPr/>
            <p:nvPr/>
          </p:nvSpPr>
          <p:spPr>
            <a:xfrm>
              <a:off x="11179763" y="2749252"/>
              <a:ext cx="1714986" cy="640999"/>
            </a:xfrm>
            <a:custGeom>
              <a:avLst/>
              <a:gdLst/>
              <a:ahLst/>
              <a:cxnLst/>
              <a:rect l="l" t="t" r="r" b="b"/>
              <a:pathLst>
                <a:path w="1714986" h="640999">
                  <a:moveTo>
                    <a:pt x="0" y="0"/>
                  </a:moveTo>
                  <a:lnTo>
                    <a:pt x="1714986" y="0"/>
                  </a:lnTo>
                  <a:lnTo>
                    <a:pt x="1714986" y="640999"/>
                  </a:lnTo>
                  <a:lnTo>
                    <a:pt x="0" y="640999"/>
                  </a:lnTo>
                  <a:lnTo>
                    <a:pt x="0" y="0"/>
                  </a:lnTo>
                  <a:close/>
                </a:path>
              </a:pathLst>
            </a:custGeom>
            <a:blipFill>
              <a:blip r:embed="rId3"/>
              <a:stretch>
                <a:fillRect t="-78365"/>
              </a:stretch>
            </a:blipFill>
          </p:spPr>
          <p:txBody>
            <a:bodyPr/>
            <a:lstStyle/>
            <a:p>
              <a:endParaRPr lang="en-US"/>
            </a:p>
          </p:txBody>
        </p:sp>
        <p:sp>
          <p:nvSpPr>
            <p:cNvPr id="10" name="Freeform 10"/>
            <p:cNvSpPr/>
            <p:nvPr/>
          </p:nvSpPr>
          <p:spPr>
            <a:xfrm>
              <a:off x="14145080" y="5227268"/>
              <a:ext cx="840360" cy="1055595"/>
            </a:xfrm>
            <a:custGeom>
              <a:avLst/>
              <a:gdLst/>
              <a:ahLst/>
              <a:cxnLst/>
              <a:rect l="l" t="t" r="r" b="b"/>
              <a:pathLst>
                <a:path w="840360" h="1055595">
                  <a:moveTo>
                    <a:pt x="0" y="0"/>
                  </a:moveTo>
                  <a:lnTo>
                    <a:pt x="840361" y="0"/>
                  </a:lnTo>
                  <a:lnTo>
                    <a:pt x="840361" y="1055595"/>
                  </a:lnTo>
                  <a:lnTo>
                    <a:pt x="0" y="1055595"/>
                  </a:lnTo>
                  <a:lnTo>
                    <a:pt x="0" y="0"/>
                  </a:lnTo>
                  <a:close/>
                </a:path>
              </a:pathLst>
            </a:custGeom>
            <a:blipFill>
              <a:blip r:embed="rId4"/>
              <a:stretch>
                <a:fillRect l="-14444" t="-6707"/>
              </a:stretch>
            </a:blipFill>
          </p:spPr>
          <p:txBody>
            <a:bodyPr/>
            <a:lstStyle/>
            <a:p>
              <a:endParaRPr lang="en-US"/>
            </a:p>
          </p:txBody>
        </p:sp>
        <p:sp>
          <p:nvSpPr>
            <p:cNvPr id="11" name="Freeform 11"/>
            <p:cNvSpPr/>
            <p:nvPr/>
          </p:nvSpPr>
          <p:spPr>
            <a:xfrm>
              <a:off x="10096975" y="1078479"/>
              <a:ext cx="1082788" cy="1359591"/>
            </a:xfrm>
            <a:custGeom>
              <a:avLst/>
              <a:gdLst/>
              <a:ahLst/>
              <a:cxnLst/>
              <a:rect l="l" t="t" r="r" b="b"/>
              <a:pathLst>
                <a:path w="1082788" h="1359591">
                  <a:moveTo>
                    <a:pt x="0" y="0"/>
                  </a:moveTo>
                  <a:lnTo>
                    <a:pt x="1082788" y="0"/>
                  </a:lnTo>
                  <a:lnTo>
                    <a:pt x="1082788" y="1359590"/>
                  </a:lnTo>
                  <a:lnTo>
                    <a:pt x="0" y="1359590"/>
                  </a:lnTo>
                  <a:lnTo>
                    <a:pt x="0" y="0"/>
                  </a:lnTo>
                  <a:close/>
                </a:path>
              </a:pathLst>
            </a:custGeom>
            <a:blipFill>
              <a:blip r:embed="rId5"/>
              <a:stretch>
                <a:fillRect/>
              </a:stretch>
            </a:blipFill>
          </p:spPr>
          <p:txBody>
            <a:bodyPr/>
            <a:lstStyle/>
            <a:p>
              <a:endParaRPr lang="en-US"/>
            </a:p>
          </p:txBody>
        </p:sp>
        <p:sp>
          <p:nvSpPr>
            <p:cNvPr id="12" name="Freeform 12"/>
            <p:cNvSpPr/>
            <p:nvPr/>
          </p:nvSpPr>
          <p:spPr>
            <a:xfrm>
              <a:off x="13707767" y="2834715"/>
              <a:ext cx="1714986" cy="640999"/>
            </a:xfrm>
            <a:custGeom>
              <a:avLst/>
              <a:gdLst/>
              <a:ahLst/>
              <a:cxnLst/>
              <a:rect l="l" t="t" r="r" b="b"/>
              <a:pathLst>
                <a:path w="1714986" h="640999">
                  <a:moveTo>
                    <a:pt x="0" y="0"/>
                  </a:moveTo>
                  <a:lnTo>
                    <a:pt x="1714987" y="0"/>
                  </a:lnTo>
                  <a:lnTo>
                    <a:pt x="1714987" y="640999"/>
                  </a:lnTo>
                  <a:lnTo>
                    <a:pt x="0" y="640999"/>
                  </a:lnTo>
                  <a:lnTo>
                    <a:pt x="0" y="0"/>
                  </a:lnTo>
                  <a:close/>
                </a:path>
              </a:pathLst>
            </a:custGeom>
            <a:blipFill>
              <a:blip r:embed="rId3"/>
              <a:stretch>
                <a:fillRect t="-78365"/>
              </a:stretch>
            </a:blipFill>
          </p:spPr>
          <p:txBody>
            <a:bodyPr/>
            <a:lstStyle/>
            <a:p>
              <a:endParaRPr lang="en-US"/>
            </a:p>
          </p:txBody>
        </p:sp>
        <p:sp>
          <p:nvSpPr>
            <p:cNvPr id="13" name="Freeform 13"/>
            <p:cNvSpPr/>
            <p:nvPr/>
          </p:nvSpPr>
          <p:spPr>
            <a:xfrm>
              <a:off x="5233307" y="6940305"/>
              <a:ext cx="10435634" cy="516196"/>
            </a:xfrm>
            <a:custGeom>
              <a:avLst/>
              <a:gdLst/>
              <a:ahLst/>
              <a:cxnLst/>
              <a:rect l="l" t="t" r="r" b="b"/>
              <a:pathLst>
                <a:path w="10435634" h="516196">
                  <a:moveTo>
                    <a:pt x="0" y="0"/>
                  </a:moveTo>
                  <a:lnTo>
                    <a:pt x="10435634" y="0"/>
                  </a:lnTo>
                  <a:lnTo>
                    <a:pt x="10435634" y="516196"/>
                  </a:lnTo>
                  <a:lnTo>
                    <a:pt x="0" y="516196"/>
                  </a:lnTo>
                  <a:lnTo>
                    <a:pt x="0" y="0"/>
                  </a:lnTo>
                  <a:close/>
                </a:path>
              </a:pathLst>
            </a:custGeom>
            <a:blipFill>
              <a:blip r:embed="rId3"/>
              <a:stretch>
                <a:fillRect t="-1146436" r="-44073" b="-695326"/>
              </a:stretch>
            </a:blipFill>
          </p:spPr>
          <p:txBody>
            <a:bodyPr/>
            <a:lstStyle/>
            <a:p>
              <a:endParaRPr lang="en-US"/>
            </a:p>
          </p:txBody>
        </p:sp>
        <p:sp>
          <p:nvSpPr>
            <p:cNvPr id="14" name="AutoShape 14"/>
            <p:cNvSpPr/>
            <p:nvPr/>
          </p:nvSpPr>
          <p:spPr>
            <a:xfrm>
              <a:off x="3733897" y="7469408"/>
              <a:ext cx="13033692" cy="0"/>
            </a:xfrm>
            <a:prstGeom prst="line">
              <a:avLst/>
            </a:prstGeom>
            <a:ln w="25814" cap="flat">
              <a:solidFill>
                <a:srgbClr val="000000"/>
              </a:solidFill>
              <a:prstDash val="lgDash"/>
              <a:headEnd type="none" w="sm" len="sm"/>
              <a:tailEnd type="none" w="sm" len="sm"/>
            </a:ln>
          </p:spPr>
          <p:txBody>
            <a:bodyPr/>
            <a:lstStyle/>
            <a:p>
              <a:endParaRPr lang="en-US"/>
            </a:p>
          </p:txBody>
        </p:sp>
      </p:grpSp>
      <p:sp>
        <p:nvSpPr>
          <p:cNvPr id="15" name="TextBox 15"/>
          <p:cNvSpPr txBox="1"/>
          <p:nvPr/>
        </p:nvSpPr>
        <p:spPr>
          <a:xfrm>
            <a:off x="1028700" y="1261709"/>
            <a:ext cx="2781300" cy="422274"/>
          </a:xfrm>
          <a:prstGeom prst="rect">
            <a:avLst/>
          </a:prstGeom>
        </p:spPr>
        <p:txBody>
          <a:bodyPr wrap="square" lIns="0" tIns="0" rIns="0" bIns="0" rtlCol="0" anchor="t">
            <a:spAutoFit/>
          </a:bodyPr>
          <a:lstStyle/>
          <a:p>
            <a:pPr>
              <a:lnSpc>
                <a:spcPts val="3500"/>
              </a:lnSpc>
            </a:pPr>
            <a:r>
              <a:rPr lang="en-US" sz="2500" dirty="0">
                <a:solidFill>
                  <a:srgbClr val="000000"/>
                </a:solidFill>
                <a:latin typeface="Muli Bold"/>
              </a:rPr>
              <a:t>3. </a:t>
            </a:r>
            <a:r>
              <a:rPr lang="en-US" sz="2500" dirty="0" err="1">
                <a:solidFill>
                  <a:srgbClr val="000000"/>
                </a:solidFill>
                <a:latin typeface="Muli Bold"/>
              </a:rPr>
              <a:t>Thực</a:t>
            </a:r>
            <a:r>
              <a:rPr lang="en-US" sz="2500" dirty="0">
                <a:solidFill>
                  <a:srgbClr val="000000"/>
                </a:solidFill>
                <a:latin typeface="Muli Bold"/>
              </a:rPr>
              <a:t> </a:t>
            </a:r>
            <a:r>
              <a:rPr lang="en-US" sz="2500" dirty="0" err="1">
                <a:solidFill>
                  <a:srgbClr val="000000"/>
                </a:solidFill>
                <a:latin typeface="Muli Bold"/>
              </a:rPr>
              <a:t>nghiệm</a:t>
            </a:r>
            <a:endParaRPr lang="en-US" sz="2500" dirty="0">
              <a:solidFill>
                <a:srgbClr val="000000"/>
              </a:solidFill>
              <a:latin typeface="Muli Bold"/>
            </a:endParaRPr>
          </a:p>
        </p:txBody>
      </p:sp>
      <p:sp>
        <p:nvSpPr>
          <p:cNvPr id="16" name="TextBox 16"/>
          <p:cNvSpPr txBox="1"/>
          <p:nvPr/>
        </p:nvSpPr>
        <p:spPr>
          <a:xfrm>
            <a:off x="1028700" y="676275"/>
            <a:ext cx="11673852" cy="476250"/>
          </a:xfrm>
          <a:prstGeom prst="rect">
            <a:avLst/>
          </a:prstGeom>
        </p:spPr>
        <p:txBody>
          <a:bodyPr lIns="0" tIns="0" rIns="0" bIns="0" rtlCol="0" anchor="t">
            <a:spAutoFit/>
          </a:bodyPr>
          <a:lstStyle/>
          <a:p>
            <a:pPr>
              <a:lnSpc>
                <a:spcPts val="3840"/>
              </a:lnSpc>
              <a:spcBef>
                <a:spcPct val="0"/>
              </a:spcBef>
            </a:pPr>
            <a:r>
              <a:rPr lang="en-US" sz="3200" spc="-32">
                <a:solidFill>
                  <a:srgbClr val="000000"/>
                </a:solidFill>
                <a:latin typeface="Muli Bold"/>
              </a:rPr>
              <a:t>III. Triển khai và thực hiện</a:t>
            </a:r>
          </a:p>
        </p:txBody>
      </p:sp>
      <p:sp>
        <p:nvSpPr>
          <p:cNvPr id="17" name="AutoShape 17"/>
          <p:cNvSpPr/>
          <p:nvPr/>
        </p:nvSpPr>
        <p:spPr>
          <a:xfrm>
            <a:off x="978321" y="1187980"/>
            <a:ext cx="6733702" cy="0"/>
          </a:xfrm>
          <a:prstGeom prst="line">
            <a:avLst/>
          </a:prstGeom>
          <a:ln w="9525"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Freeform 6"/>
          <p:cNvSpPr/>
          <p:nvPr/>
        </p:nvSpPr>
        <p:spPr>
          <a:xfrm>
            <a:off x="710855" y="2283216"/>
            <a:ext cx="7838422" cy="5453381"/>
          </a:xfrm>
          <a:custGeom>
            <a:avLst/>
            <a:gdLst/>
            <a:ahLst/>
            <a:cxnLst/>
            <a:rect l="l" t="t" r="r" b="b"/>
            <a:pathLst>
              <a:path w="7838422" h="5453381">
                <a:moveTo>
                  <a:pt x="0" y="0"/>
                </a:moveTo>
                <a:lnTo>
                  <a:pt x="7838422" y="0"/>
                </a:lnTo>
                <a:lnTo>
                  <a:pt x="7838422" y="5453381"/>
                </a:lnTo>
                <a:lnTo>
                  <a:pt x="0" y="5453381"/>
                </a:lnTo>
                <a:lnTo>
                  <a:pt x="0" y="0"/>
                </a:lnTo>
                <a:close/>
              </a:path>
            </a:pathLst>
          </a:custGeom>
          <a:blipFill>
            <a:blip r:embed="rId2"/>
            <a:stretch>
              <a:fillRect t="-23584" r="-121964" b="-117053"/>
            </a:stretch>
          </a:blipFill>
        </p:spPr>
        <p:txBody>
          <a:bodyPr/>
          <a:lstStyle/>
          <a:p>
            <a:endParaRPr lang="en-US"/>
          </a:p>
        </p:txBody>
      </p:sp>
      <p:sp>
        <p:nvSpPr>
          <p:cNvPr id="7" name="TextBox 7"/>
          <p:cNvSpPr txBox="1"/>
          <p:nvPr/>
        </p:nvSpPr>
        <p:spPr>
          <a:xfrm>
            <a:off x="2786526" y="8221255"/>
            <a:ext cx="2469952" cy="422275"/>
          </a:xfrm>
          <a:prstGeom prst="rect">
            <a:avLst/>
          </a:prstGeom>
        </p:spPr>
        <p:txBody>
          <a:bodyPr lIns="0" tIns="0" rIns="0" bIns="0" rtlCol="0" anchor="t">
            <a:spAutoFit/>
          </a:bodyPr>
          <a:lstStyle/>
          <a:p>
            <a:pPr algn="ctr">
              <a:lnSpc>
                <a:spcPts val="3500"/>
              </a:lnSpc>
            </a:pPr>
            <a:r>
              <a:rPr lang="en-US" sz="2500">
                <a:solidFill>
                  <a:srgbClr val="000000"/>
                </a:solidFill>
                <a:latin typeface="Muli"/>
              </a:rPr>
              <a:t>500 request PUT</a:t>
            </a:r>
          </a:p>
        </p:txBody>
      </p:sp>
      <p:sp>
        <p:nvSpPr>
          <p:cNvPr id="8" name="TextBox 8"/>
          <p:cNvSpPr txBox="1"/>
          <p:nvPr/>
        </p:nvSpPr>
        <p:spPr>
          <a:xfrm>
            <a:off x="11859491" y="9688504"/>
            <a:ext cx="2640509" cy="422275"/>
          </a:xfrm>
          <a:prstGeom prst="rect">
            <a:avLst/>
          </a:prstGeom>
        </p:spPr>
        <p:txBody>
          <a:bodyPr lIns="0" tIns="0" rIns="0" bIns="0" rtlCol="0" anchor="t">
            <a:spAutoFit/>
          </a:bodyPr>
          <a:lstStyle/>
          <a:p>
            <a:pPr algn="ctr">
              <a:lnSpc>
                <a:spcPts val="3500"/>
              </a:lnSpc>
            </a:pPr>
            <a:r>
              <a:rPr lang="en-US" sz="2500">
                <a:solidFill>
                  <a:srgbClr val="000000"/>
                </a:solidFill>
                <a:latin typeface="Muli"/>
              </a:rPr>
              <a:t>1000 request GET</a:t>
            </a:r>
          </a:p>
        </p:txBody>
      </p:sp>
      <p:grpSp>
        <p:nvGrpSpPr>
          <p:cNvPr id="9" name="Group 9"/>
          <p:cNvGrpSpPr/>
          <p:nvPr/>
        </p:nvGrpSpPr>
        <p:grpSpPr>
          <a:xfrm>
            <a:off x="8841389" y="2283216"/>
            <a:ext cx="8735756" cy="7049592"/>
            <a:chOff x="0" y="0"/>
            <a:chExt cx="11647674" cy="9399456"/>
          </a:xfrm>
        </p:grpSpPr>
        <p:sp>
          <p:nvSpPr>
            <p:cNvPr id="10" name="Freeform 10"/>
            <p:cNvSpPr/>
            <p:nvPr/>
          </p:nvSpPr>
          <p:spPr>
            <a:xfrm>
              <a:off x="0" y="0"/>
              <a:ext cx="11647674" cy="9399456"/>
            </a:xfrm>
            <a:custGeom>
              <a:avLst/>
              <a:gdLst/>
              <a:ahLst/>
              <a:cxnLst/>
              <a:rect l="l" t="t" r="r" b="b"/>
              <a:pathLst>
                <a:path w="11647674" h="9399456">
                  <a:moveTo>
                    <a:pt x="0" y="0"/>
                  </a:moveTo>
                  <a:lnTo>
                    <a:pt x="11647674" y="0"/>
                  </a:lnTo>
                  <a:lnTo>
                    <a:pt x="11647674" y="9399456"/>
                  </a:lnTo>
                  <a:lnTo>
                    <a:pt x="0" y="9399456"/>
                  </a:lnTo>
                  <a:lnTo>
                    <a:pt x="0" y="0"/>
                  </a:lnTo>
                  <a:close/>
                </a:path>
              </a:pathLst>
            </a:custGeom>
            <a:blipFill>
              <a:blip r:embed="rId3"/>
              <a:stretch>
                <a:fillRect t="-15405" r="-44878" b="-47509"/>
              </a:stretch>
            </a:blipFill>
          </p:spPr>
          <p:txBody>
            <a:bodyPr/>
            <a:lstStyle/>
            <a:p>
              <a:endParaRPr lang="en-US"/>
            </a:p>
          </p:txBody>
        </p:sp>
        <p:sp>
          <p:nvSpPr>
            <p:cNvPr id="11" name="AutoShape 11"/>
            <p:cNvSpPr/>
            <p:nvPr/>
          </p:nvSpPr>
          <p:spPr>
            <a:xfrm flipH="1">
              <a:off x="4598853" y="8335668"/>
              <a:ext cx="3227966" cy="804250"/>
            </a:xfrm>
            <a:prstGeom prst="line">
              <a:avLst/>
            </a:prstGeom>
            <a:ln w="54665" cap="flat">
              <a:solidFill>
                <a:srgbClr val="FF3131"/>
              </a:solidFill>
              <a:prstDash val="solid"/>
              <a:headEnd type="none" w="sm" len="sm"/>
              <a:tailEnd type="arrow" w="med" len="sm"/>
            </a:ln>
          </p:spPr>
          <p:txBody>
            <a:bodyPr/>
            <a:lstStyle/>
            <a:p>
              <a:endParaRPr lang="en-US"/>
            </a:p>
          </p:txBody>
        </p:sp>
        <p:sp>
          <p:nvSpPr>
            <p:cNvPr id="12" name="TextBox 12"/>
            <p:cNvSpPr txBox="1"/>
            <p:nvPr/>
          </p:nvSpPr>
          <p:spPr>
            <a:xfrm>
              <a:off x="7594493" y="7772866"/>
              <a:ext cx="2929190" cy="562801"/>
            </a:xfrm>
            <a:prstGeom prst="rect">
              <a:avLst/>
            </a:prstGeom>
          </p:spPr>
          <p:txBody>
            <a:bodyPr lIns="0" tIns="0" rIns="0" bIns="0" rtlCol="0" anchor="t">
              <a:spAutoFit/>
            </a:bodyPr>
            <a:lstStyle/>
            <a:p>
              <a:pPr algn="ctr">
                <a:lnSpc>
                  <a:spcPts val="3560"/>
                </a:lnSpc>
              </a:pPr>
              <a:r>
                <a:rPr lang="en-US" sz="2543">
                  <a:solidFill>
                    <a:srgbClr val="FF3131"/>
                  </a:solidFill>
                  <a:latin typeface="Muli"/>
                </a:rPr>
                <a:t>Số request lỗi</a:t>
              </a:r>
            </a:p>
          </p:txBody>
        </p:sp>
      </p:grpSp>
      <p:sp>
        <p:nvSpPr>
          <p:cNvPr id="13" name="TextBox 13"/>
          <p:cNvSpPr txBox="1"/>
          <p:nvPr/>
        </p:nvSpPr>
        <p:spPr>
          <a:xfrm>
            <a:off x="710855" y="1750658"/>
            <a:ext cx="2483656" cy="438785"/>
          </a:xfrm>
          <a:prstGeom prst="rect">
            <a:avLst/>
          </a:prstGeom>
        </p:spPr>
        <p:txBody>
          <a:bodyPr lIns="0" tIns="0" rIns="0" bIns="0" rtlCol="0" anchor="t">
            <a:spAutoFit/>
          </a:bodyPr>
          <a:lstStyle/>
          <a:p>
            <a:pPr marL="561344" lvl="1" indent="-280672">
              <a:lnSpc>
                <a:spcPts val="3640"/>
              </a:lnSpc>
              <a:buFont typeface="Arial"/>
              <a:buChar char="•"/>
            </a:pPr>
            <a:r>
              <a:rPr lang="en-US" sz="2600">
                <a:solidFill>
                  <a:srgbClr val="000000"/>
                </a:solidFill>
                <a:latin typeface="Muli Bold"/>
              </a:rPr>
              <a:t>Kết quả</a:t>
            </a:r>
          </a:p>
        </p:txBody>
      </p:sp>
      <p:sp>
        <p:nvSpPr>
          <p:cNvPr id="14" name="TextBox 14"/>
          <p:cNvSpPr txBox="1"/>
          <p:nvPr/>
        </p:nvSpPr>
        <p:spPr>
          <a:xfrm>
            <a:off x="1028700" y="1261709"/>
            <a:ext cx="3390900" cy="422274"/>
          </a:xfrm>
          <a:prstGeom prst="rect">
            <a:avLst/>
          </a:prstGeom>
        </p:spPr>
        <p:txBody>
          <a:bodyPr wrap="square" lIns="0" tIns="0" rIns="0" bIns="0" rtlCol="0" anchor="t">
            <a:spAutoFit/>
          </a:bodyPr>
          <a:lstStyle/>
          <a:p>
            <a:pPr>
              <a:lnSpc>
                <a:spcPts val="3500"/>
              </a:lnSpc>
            </a:pPr>
            <a:r>
              <a:rPr lang="en-US" sz="2500" dirty="0">
                <a:solidFill>
                  <a:srgbClr val="000000"/>
                </a:solidFill>
                <a:latin typeface="Muli Bold"/>
              </a:rPr>
              <a:t>3. </a:t>
            </a:r>
            <a:r>
              <a:rPr lang="en-US" sz="2500" dirty="0" err="1">
                <a:solidFill>
                  <a:srgbClr val="000000"/>
                </a:solidFill>
                <a:latin typeface="Muli Bold"/>
              </a:rPr>
              <a:t>Thực</a:t>
            </a:r>
            <a:r>
              <a:rPr lang="en-US" sz="2500" dirty="0">
                <a:solidFill>
                  <a:srgbClr val="000000"/>
                </a:solidFill>
                <a:latin typeface="Muli Bold"/>
              </a:rPr>
              <a:t> </a:t>
            </a:r>
            <a:r>
              <a:rPr lang="en-US" sz="2500" dirty="0" err="1">
                <a:solidFill>
                  <a:srgbClr val="000000"/>
                </a:solidFill>
                <a:latin typeface="Muli Bold"/>
              </a:rPr>
              <a:t>nghiệm</a:t>
            </a:r>
            <a:endParaRPr lang="en-US" sz="2500" dirty="0">
              <a:solidFill>
                <a:srgbClr val="000000"/>
              </a:solidFill>
              <a:latin typeface="Muli Bold"/>
            </a:endParaRPr>
          </a:p>
        </p:txBody>
      </p:sp>
      <p:sp>
        <p:nvSpPr>
          <p:cNvPr id="15" name="TextBox 15"/>
          <p:cNvSpPr txBox="1"/>
          <p:nvPr/>
        </p:nvSpPr>
        <p:spPr>
          <a:xfrm>
            <a:off x="1028700" y="676275"/>
            <a:ext cx="11673852" cy="476250"/>
          </a:xfrm>
          <a:prstGeom prst="rect">
            <a:avLst/>
          </a:prstGeom>
        </p:spPr>
        <p:txBody>
          <a:bodyPr lIns="0" tIns="0" rIns="0" bIns="0" rtlCol="0" anchor="t">
            <a:spAutoFit/>
          </a:bodyPr>
          <a:lstStyle/>
          <a:p>
            <a:pPr>
              <a:lnSpc>
                <a:spcPts val="3840"/>
              </a:lnSpc>
              <a:spcBef>
                <a:spcPct val="0"/>
              </a:spcBef>
            </a:pPr>
            <a:r>
              <a:rPr lang="en-US" sz="3200" spc="-32">
                <a:solidFill>
                  <a:srgbClr val="000000"/>
                </a:solidFill>
                <a:latin typeface="Muli Bold"/>
              </a:rPr>
              <a:t>III. Triển khai và thực hiện</a:t>
            </a:r>
          </a:p>
        </p:txBody>
      </p:sp>
      <p:sp>
        <p:nvSpPr>
          <p:cNvPr id="16" name="AutoShape 16"/>
          <p:cNvSpPr/>
          <p:nvPr/>
        </p:nvSpPr>
        <p:spPr>
          <a:xfrm>
            <a:off x="978321" y="1187980"/>
            <a:ext cx="6733702" cy="0"/>
          </a:xfrm>
          <a:prstGeom prst="line">
            <a:avLst/>
          </a:prstGeom>
          <a:ln w="9525"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TextBox 6"/>
          <p:cNvSpPr txBox="1"/>
          <p:nvPr/>
        </p:nvSpPr>
        <p:spPr>
          <a:xfrm>
            <a:off x="1172079" y="1750658"/>
            <a:ext cx="8817010" cy="422274"/>
          </a:xfrm>
          <a:prstGeom prst="rect">
            <a:avLst/>
          </a:prstGeom>
        </p:spPr>
        <p:txBody>
          <a:bodyPr lIns="0" tIns="0" rIns="0" bIns="0" rtlCol="0" anchor="t">
            <a:spAutoFit/>
          </a:bodyPr>
          <a:lstStyle/>
          <a:p>
            <a:pPr marL="539754" lvl="1" indent="-269877">
              <a:lnSpc>
                <a:spcPts val="3500"/>
              </a:lnSpc>
              <a:buFont typeface="Arial"/>
              <a:buChar char="•"/>
            </a:pPr>
            <a:r>
              <a:rPr lang="en-US" sz="2500">
                <a:solidFill>
                  <a:srgbClr val="000000"/>
                </a:solidFill>
                <a:latin typeface="Muli Bold"/>
              </a:rPr>
              <a:t>Kết quả: Service map với test 2</a:t>
            </a:r>
          </a:p>
        </p:txBody>
      </p:sp>
      <p:grpSp>
        <p:nvGrpSpPr>
          <p:cNvPr id="7" name="Group 7"/>
          <p:cNvGrpSpPr/>
          <p:nvPr/>
        </p:nvGrpSpPr>
        <p:grpSpPr>
          <a:xfrm>
            <a:off x="1397582" y="2172933"/>
            <a:ext cx="13970560" cy="7746667"/>
            <a:chOff x="0" y="0"/>
            <a:chExt cx="18627413" cy="10328890"/>
          </a:xfrm>
        </p:grpSpPr>
        <p:sp>
          <p:nvSpPr>
            <p:cNvPr id="8" name="Freeform 8"/>
            <p:cNvSpPr/>
            <p:nvPr/>
          </p:nvSpPr>
          <p:spPr>
            <a:xfrm>
              <a:off x="0" y="0"/>
              <a:ext cx="18627413" cy="10328890"/>
            </a:xfrm>
            <a:custGeom>
              <a:avLst/>
              <a:gdLst/>
              <a:ahLst/>
              <a:cxnLst/>
              <a:rect l="l" t="t" r="r" b="b"/>
              <a:pathLst>
                <a:path w="18627413" h="10328890">
                  <a:moveTo>
                    <a:pt x="0" y="0"/>
                  </a:moveTo>
                  <a:lnTo>
                    <a:pt x="18627413" y="0"/>
                  </a:lnTo>
                  <a:lnTo>
                    <a:pt x="18627413" y="10328890"/>
                  </a:lnTo>
                  <a:lnTo>
                    <a:pt x="0" y="10328890"/>
                  </a:lnTo>
                  <a:lnTo>
                    <a:pt x="0" y="0"/>
                  </a:lnTo>
                  <a:close/>
                </a:path>
              </a:pathLst>
            </a:custGeom>
            <a:blipFill>
              <a:blip r:embed="rId2"/>
              <a:stretch>
                <a:fillRect t="-3025"/>
              </a:stretch>
            </a:blipFill>
          </p:spPr>
          <p:txBody>
            <a:bodyPr/>
            <a:lstStyle/>
            <a:p>
              <a:endParaRPr lang="en-US"/>
            </a:p>
          </p:txBody>
        </p:sp>
        <p:sp>
          <p:nvSpPr>
            <p:cNvPr id="9" name="TextBox 9"/>
            <p:cNvSpPr txBox="1"/>
            <p:nvPr/>
          </p:nvSpPr>
          <p:spPr>
            <a:xfrm>
              <a:off x="7653138" y="7262651"/>
              <a:ext cx="5350710" cy="498918"/>
            </a:xfrm>
            <a:prstGeom prst="rect">
              <a:avLst/>
            </a:prstGeom>
          </p:spPr>
          <p:txBody>
            <a:bodyPr lIns="0" tIns="0" rIns="0" bIns="0" rtlCol="0" anchor="t">
              <a:spAutoFit/>
            </a:bodyPr>
            <a:lstStyle/>
            <a:p>
              <a:pPr algn="ctr">
                <a:lnSpc>
                  <a:spcPts val="3175"/>
                </a:lnSpc>
                <a:spcBef>
                  <a:spcPct val="0"/>
                </a:spcBef>
              </a:pPr>
              <a:r>
                <a:rPr lang="en-US" sz="2268">
                  <a:solidFill>
                    <a:srgbClr val="000000"/>
                  </a:solidFill>
                  <a:latin typeface="Muli Bold"/>
                </a:rPr>
                <a:t>Thời gian đáp ứng trung bình</a:t>
              </a:r>
            </a:p>
          </p:txBody>
        </p:sp>
        <p:sp>
          <p:nvSpPr>
            <p:cNvPr id="10" name="TextBox 10"/>
            <p:cNvSpPr txBox="1"/>
            <p:nvPr/>
          </p:nvSpPr>
          <p:spPr>
            <a:xfrm>
              <a:off x="7776338" y="7934269"/>
              <a:ext cx="3026728" cy="498918"/>
            </a:xfrm>
            <a:prstGeom prst="rect">
              <a:avLst/>
            </a:prstGeom>
          </p:spPr>
          <p:txBody>
            <a:bodyPr lIns="0" tIns="0" rIns="0" bIns="0" rtlCol="0" anchor="t">
              <a:spAutoFit/>
            </a:bodyPr>
            <a:lstStyle/>
            <a:p>
              <a:pPr algn="ctr">
                <a:lnSpc>
                  <a:spcPts val="3175"/>
                </a:lnSpc>
                <a:spcBef>
                  <a:spcPct val="0"/>
                </a:spcBef>
              </a:pPr>
              <a:r>
                <a:rPr lang="en-US" sz="2268">
                  <a:solidFill>
                    <a:srgbClr val="000000"/>
                  </a:solidFill>
                  <a:latin typeface="Muli Bold"/>
                </a:rPr>
                <a:t>Số request/phút </a:t>
              </a:r>
            </a:p>
          </p:txBody>
        </p:sp>
        <p:sp>
          <p:nvSpPr>
            <p:cNvPr id="11" name="TextBox 11"/>
            <p:cNvSpPr txBox="1"/>
            <p:nvPr/>
          </p:nvSpPr>
          <p:spPr>
            <a:xfrm>
              <a:off x="8073429" y="9444137"/>
              <a:ext cx="1500761" cy="498918"/>
            </a:xfrm>
            <a:prstGeom prst="rect">
              <a:avLst/>
            </a:prstGeom>
          </p:spPr>
          <p:txBody>
            <a:bodyPr lIns="0" tIns="0" rIns="0" bIns="0" rtlCol="0" anchor="t">
              <a:spAutoFit/>
            </a:bodyPr>
            <a:lstStyle/>
            <a:p>
              <a:pPr algn="ctr">
                <a:lnSpc>
                  <a:spcPts val="3175"/>
                </a:lnSpc>
                <a:spcBef>
                  <a:spcPct val="0"/>
                </a:spcBef>
              </a:pPr>
              <a:r>
                <a:rPr lang="en-US" sz="2268">
                  <a:solidFill>
                    <a:srgbClr val="000000"/>
                  </a:solidFill>
                  <a:latin typeface="Muli Bold"/>
                </a:rPr>
                <a:t>Tỷ lệ lỗi </a:t>
              </a:r>
            </a:p>
          </p:txBody>
        </p:sp>
        <p:sp>
          <p:nvSpPr>
            <p:cNvPr id="12" name="AutoShape 12"/>
            <p:cNvSpPr/>
            <p:nvPr/>
          </p:nvSpPr>
          <p:spPr>
            <a:xfrm flipV="1">
              <a:off x="5706211" y="7595157"/>
              <a:ext cx="1637394" cy="427294"/>
            </a:xfrm>
            <a:prstGeom prst="line">
              <a:avLst/>
            </a:prstGeom>
            <a:ln w="48010" cap="flat">
              <a:solidFill>
                <a:srgbClr val="000000"/>
              </a:solidFill>
              <a:prstDash val="solid"/>
              <a:headEnd type="triangle" w="lg" len="med"/>
              <a:tailEnd type="none" w="sm" len="sm"/>
            </a:ln>
          </p:spPr>
          <p:txBody>
            <a:bodyPr/>
            <a:lstStyle/>
            <a:p>
              <a:endParaRPr lang="en-US"/>
            </a:p>
          </p:txBody>
        </p:sp>
        <p:sp>
          <p:nvSpPr>
            <p:cNvPr id="13" name="AutoShape 13"/>
            <p:cNvSpPr/>
            <p:nvPr/>
          </p:nvSpPr>
          <p:spPr>
            <a:xfrm flipV="1">
              <a:off x="5700150" y="8231324"/>
              <a:ext cx="1649517" cy="225646"/>
            </a:xfrm>
            <a:prstGeom prst="line">
              <a:avLst/>
            </a:prstGeom>
            <a:ln w="48010" cap="flat">
              <a:solidFill>
                <a:srgbClr val="000000"/>
              </a:solidFill>
              <a:prstDash val="solid"/>
              <a:headEnd type="triangle" w="lg" len="med"/>
              <a:tailEnd type="none" w="sm" len="sm"/>
            </a:ln>
          </p:spPr>
          <p:txBody>
            <a:bodyPr/>
            <a:lstStyle/>
            <a:p>
              <a:endParaRPr lang="en-US"/>
            </a:p>
          </p:txBody>
        </p:sp>
        <p:sp>
          <p:nvSpPr>
            <p:cNvPr id="14" name="AutoShape 14"/>
            <p:cNvSpPr/>
            <p:nvPr/>
          </p:nvSpPr>
          <p:spPr>
            <a:xfrm flipV="1">
              <a:off x="5696896" y="9741266"/>
              <a:ext cx="2025223" cy="225646"/>
            </a:xfrm>
            <a:prstGeom prst="line">
              <a:avLst/>
            </a:prstGeom>
            <a:ln w="48010" cap="flat">
              <a:solidFill>
                <a:srgbClr val="000000"/>
              </a:solidFill>
              <a:prstDash val="solid"/>
              <a:headEnd type="triangle" w="lg" len="med"/>
              <a:tailEnd type="none" w="sm" len="sm"/>
            </a:ln>
          </p:spPr>
          <p:txBody>
            <a:bodyPr/>
            <a:lstStyle/>
            <a:p>
              <a:endParaRPr lang="en-US"/>
            </a:p>
          </p:txBody>
        </p:sp>
      </p:grpSp>
      <p:sp>
        <p:nvSpPr>
          <p:cNvPr id="15" name="TextBox 15"/>
          <p:cNvSpPr txBox="1"/>
          <p:nvPr/>
        </p:nvSpPr>
        <p:spPr>
          <a:xfrm>
            <a:off x="1028700" y="1261709"/>
            <a:ext cx="2933700" cy="422274"/>
          </a:xfrm>
          <a:prstGeom prst="rect">
            <a:avLst/>
          </a:prstGeom>
        </p:spPr>
        <p:txBody>
          <a:bodyPr wrap="square" lIns="0" tIns="0" rIns="0" bIns="0" rtlCol="0" anchor="t">
            <a:spAutoFit/>
          </a:bodyPr>
          <a:lstStyle/>
          <a:p>
            <a:pPr>
              <a:lnSpc>
                <a:spcPts val="3500"/>
              </a:lnSpc>
            </a:pPr>
            <a:r>
              <a:rPr lang="en-US" sz="2500" dirty="0">
                <a:solidFill>
                  <a:srgbClr val="000000"/>
                </a:solidFill>
                <a:latin typeface="Muli Bold"/>
              </a:rPr>
              <a:t>3. </a:t>
            </a:r>
            <a:r>
              <a:rPr lang="en-US" sz="2500" dirty="0" err="1">
                <a:solidFill>
                  <a:srgbClr val="000000"/>
                </a:solidFill>
                <a:latin typeface="Muli Bold"/>
              </a:rPr>
              <a:t>Thực</a:t>
            </a:r>
            <a:r>
              <a:rPr lang="en-US" sz="2500" dirty="0">
                <a:solidFill>
                  <a:srgbClr val="000000"/>
                </a:solidFill>
                <a:latin typeface="Muli Bold"/>
              </a:rPr>
              <a:t> </a:t>
            </a:r>
            <a:r>
              <a:rPr lang="en-US" sz="2500" dirty="0" err="1">
                <a:solidFill>
                  <a:srgbClr val="000000"/>
                </a:solidFill>
                <a:latin typeface="Muli Bold"/>
              </a:rPr>
              <a:t>nghiệm</a:t>
            </a:r>
            <a:endParaRPr lang="en-US" sz="2500" dirty="0">
              <a:solidFill>
                <a:srgbClr val="000000"/>
              </a:solidFill>
              <a:latin typeface="Muli Bold"/>
            </a:endParaRPr>
          </a:p>
        </p:txBody>
      </p:sp>
      <p:sp>
        <p:nvSpPr>
          <p:cNvPr id="16" name="TextBox 16"/>
          <p:cNvSpPr txBox="1"/>
          <p:nvPr/>
        </p:nvSpPr>
        <p:spPr>
          <a:xfrm>
            <a:off x="1028700" y="676275"/>
            <a:ext cx="11673852" cy="476250"/>
          </a:xfrm>
          <a:prstGeom prst="rect">
            <a:avLst/>
          </a:prstGeom>
        </p:spPr>
        <p:txBody>
          <a:bodyPr lIns="0" tIns="0" rIns="0" bIns="0" rtlCol="0" anchor="t">
            <a:spAutoFit/>
          </a:bodyPr>
          <a:lstStyle/>
          <a:p>
            <a:pPr>
              <a:lnSpc>
                <a:spcPts val="3840"/>
              </a:lnSpc>
              <a:spcBef>
                <a:spcPct val="0"/>
              </a:spcBef>
            </a:pPr>
            <a:r>
              <a:rPr lang="en-US" sz="3200" spc="-32">
                <a:solidFill>
                  <a:srgbClr val="000000"/>
                </a:solidFill>
                <a:latin typeface="Muli Bold"/>
              </a:rPr>
              <a:t>III. Triển khai và thực hiện</a:t>
            </a:r>
          </a:p>
        </p:txBody>
      </p:sp>
      <p:sp>
        <p:nvSpPr>
          <p:cNvPr id="17" name="AutoShape 17"/>
          <p:cNvSpPr/>
          <p:nvPr/>
        </p:nvSpPr>
        <p:spPr>
          <a:xfrm>
            <a:off x="978321" y="1187980"/>
            <a:ext cx="6733702" cy="0"/>
          </a:xfrm>
          <a:prstGeom prst="line">
            <a:avLst/>
          </a:prstGeom>
          <a:ln w="9525"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TextBox 6"/>
          <p:cNvSpPr txBox="1"/>
          <p:nvPr/>
        </p:nvSpPr>
        <p:spPr>
          <a:xfrm>
            <a:off x="1339883" y="1211792"/>
            <a:ext cx="5100550" cy="412750"/>
          </a:xfrm>
          <a:prstGeom prst="rect">
            <a:avLst/>
          </a:prstGeom>
        </p:spPr>
        <p:txBody>
          <a:bodyPr lIns="0" tIns="0" rIns="0" bIns="0" rtlCol="0" anchor="t">
            <a:spAutoFit/>
          </a:bodyPr>
          <a:lstStyle/>
          <a:p>
            <a:pPr>
              <a:lnSpc>
                <a:spcPts val="3499"/>
              </a:lnSpc>
            </a:pPr>
            <a:r>
              <a:rPr lang="en-US" sz="2499">
                <a:solidFill>
                  <a:srgbClr val="000000"/>
                </a:solidFill>
                <a:latin typeface="Muli Bold"/>
              </a:rPr>
              <a:t>Nhận xét kết quả test2:</a:t>
            </a:r>
          </a:p>
        </p:txBody>
      </p:sp>
      <p:sp>
        <p:nvSpPr>
          <p:cNvPr id="7" name="TextBox 7"/>
          <p:cNvSpPr txBox="1"/>
          <p:nvPr/>
        </p:nvSpPr>
        <p:spPr>
          <a:xfrm>
            <a:off x="1208640" y="1736614"/>
            <a:ext cx="15389472" cy="7811607"/>
          </a:xfrm>
          <a:prstGeom prst="rect">
            <a:avLst/>
          </a:prstGeom>
        </p:spPr>
        <p:txBody>
          <a:bodyPr lIns="0" tIns="0" rIns="0" bIns="0" rtlCol="0" anchor="t">
            <a:spAutoFit/>
          </a:bodyPr>
          <a:lstStyle/>
          <a:p>
            <a:pPr marL="479680" lvl="1" indent="-239840">
              <a:lnSpc>
                <a:spcPts val="3110"/>
              </a:lnSpc>
              <a:spcBef>
                <a:spcPct val="0"/>
              </a:spcBef>
              <a:buFont typeface="Arial"/>
              <a:buChar char="•"/>
            </a:pPr>
            <a:r>
              <a:rPr lang="en-US" sz="2221">
                <a:solidFill>
                  <a:srgbClr val="000000"/>
                </a:solidFill>
                <a:latin typeface="Muli"/>
              </a:rPr>
              <a:t>Các nút có thông số Error rate=0% biểu diễn không có request error nào đến các nút này, kết quả đúng với mong đợi vì lỗi xảy ra ở gateway (do request lớn nên service bị shutdown). </a:t>
            </a:r>
          </a:p>
          <a:p>
            <a:pPr marL="479680" lvl="1" indent="-239840">
              <a:lnSpc>
                <a:spcPts val="3110"/>
              </a:lnSpc>
              <a:spcBef>
                <a:spcPct val="0"/>
              </a:spcBef>
              <a:buFont typeface="Arial"/>
              <a:buChar char="•"/>
            </a:pPr>
            <a:r>
              <a:rPr lang="en-US" sz="2221">
                <a:solidFill>
                  <a:srgbClr val="000000"/>
                </a:solidFill>
                <a:latin typeface="Muli"/>
              </a:rPr>
              <a:t>Các nút có thông số Error rate=20.58% bao gồm endpoint đến gateway GET /customer/ điều này cho kết quả đúng với dự đoán vì đang thực hiện 1000 request + 1 request bằng trình duyệt, có 205+1 request bị lỗi =&gt; error rate = 206/1001 = 20.58%</a:t>
            </a:r>
          </a:p>
          <a:p>
            <a:pPr marL="479680" lvl="1" indent="-239840">
              <a:lnSpc>
                <a:spcPts val="3110"/>
              </a:lnSpc>
              <a:spcBef>
                <a:spcPct val="0"/>
              </a:spcBef>
              <a:buFont typeface="Arial"/>
              <a:buChar char="•"/>
            </a:pPr>
            <a:r>
              <a:rPr lang="en-US" sz="2221">
                <a:solidFill>
                  <a:srgbClr val="000000"/>
                </a:solidFill>
                <a:latin typeface="Muli"/>
              </a:rPr>
              <a:t>Các nút có thông số Error rate=13.72% bao gồm gateway điều này là đúng với dự đoán vì có 206/1501=13.72% request lỗi.</a:t>
            </a:r>
          </a:p>
          <a:p>
            <a:pPr marL="479680" lvl="1" indent="-239840">
              <a:lnSpc>
                <a:spcPts val="3110"/>
              </a:lnSpc>
              <a:spcBef>
                <a:spcPct val="0"/>
              </a:spcBef>
              <a:buFont typeface="Arial"/>
              <a:buChar char="•"/>
            </a:pPr>
            <a:r>
              <a:rPr lang="en-US" sz="2221">
                <a:solidFill>
                  <a:srgbClr val="000000"/>
                </a:solidFill>
                <a:latin typeface="Muli"/>
              </a:rPr>
              <a:t>Các nút có thông số Requests per minute=77.0 bao gồm endpoint GET /customer/ đến gateway cho kết quả đúng với mong đợi vì 77*(13 phút truy xuất)=1001 request.</a:t>
            </a:r>
          </a:p>
          <a:p>
            <a:pPr marL="479680" lvl="1" indent="-239840">
              <a:lnSpc>
                <a:spcPts val="3110"/>
              </a:lnSpc>
              <a:spcBef>
                <a:spcPct val="0"/>
              </a:spcBef>
              <a:buFont typeface="Arial"/>
              <a:buChar char="•"/>
            </a:pPr>
            <a:r>
              <a:rPr lang="en-US" sz="2221">
                <a:solidFill>
                  <a:srgbClr val="000000"/>
                </a:solidFill>
                <a:latin typeface="Muli"/>
              </a:rPr>
              <a:t>Các nút có thông số Request per minute=138.08 bao gồm db_mongodb, queue_rabbitmq_..., notification_service điều này là đúng với dự đoán vì khi chạy test PUT thì 500 request OK, số request đến db_mongodb, queue_rabbitmq_..., notification_service như sơ đồ hệ thống là 500*2=1000, test GET 1000 thì số request đến gateway thành công là 1000-205=795 =&gt; số request đến queue là 1795/13 phút truy vấn=138.08 req/min.</a:t>
            </a:r>
          </a:p>
          <a:p>
            <a:pPr marL="479680" lvl="1" indent="-239840">
              <a:lnSpc>
                <a:spcPts val="3110"/>
              </a:lnSpc>
              <a:spcBef>
                <a:spcPct val="0"/>
              </a:spcBef>
              <a:buFont typeface="Arial"/>
              <a:buChar char="•"/>
            </a:pPr>
            <a:r>
              <a:rPr lang="en-US" sz="2221">
                <a:solidFill>
                  <a:srgbClr val="000000"/>
                </a:solidFill>
                <a:latin typeface="Muli"/>
              </a:rPr>
              <a:t>Các nút có thông số Request per minute=38.46 bao gồm db_mysql_fraud, fraud-service, customer-put-endpoint, fraud-get-…, gateway-put-… điều này là đúng với dự đoán vì 500 request put/13 phút truy vấn=38.46.</a:t>
            </a:r>
          </a:p>
          <a:p>
            <a:pPr marL="479680" lvl="1" indent="-239840">
              <a:lnSpc>
                <a:spcPts val="3110"/>
              </a:lnSpc>
              <a:spcBef>
                <a:spcPct val="0"/>
              </a:spcBef>
              <a:buFont typeface="Arial"/>
              <a:buChar char="•"/>
            </a:pPr>
            <a:r>
              <a:rPr lang="en-US" sz="2221">
                <a:solidFill>
                  <a:srgbClr val="000000"/>
                </a:solidFill>
                <a:latin typeface="Muli"/>
              </a:rPr>
              <a:t>Các nút có thông số requests per minute=99.62 bao gồm customer-service và db_customer-service, điều này là đúng với dự đoán vì 1000 request GET đến customer service thì chỉ có 1000-205 request là đến được + 500 request PUT thành công =&gt; 500+1000-205=1295 request/13 phút truy vấn=99.62</a:t>
            </a:r>
          </a:p>
          <a:p>
            <a:pPr marL="498867" lvl="1" indent="-249433">
              <a:lnSpc>
                <a:spcPts val="3234"/>
              </a:lnSpc>
              <a:spcBef>
                <a:spcPct val="0"/>
              </a:spcBef>
              <a:buFont typeface="Arial"/>
              <a:buChar char="•"/>
            </a:pPr>
            <a:r>
              <a:rPr lang="en-US" sz="2310">
                <a:solidFill>
                  <a:srgbClr val="000000"/>
                </a:solidFill>
                <a:latin typeface="Muli"/>
              </a:rPr>
              <a:t>Các nút có thông số request per minute = 115.46 gồm gateway, điều này là đúng với dự đoán vì có 1001 request GET + 500 request PUT đến GW=1501/13=115.46.</a:t>
            </a:r>
          </a:p>
        </p:txBody>
      </p:sp>
      <p:sp>
        <p:nvSpPr>
          <p:cNvPr id="8" name="TextBox 8"/>
          <p:cNvSpPr txBox="1"/>
          <p:nvPr/>
        </p:nvSpPr>
        <p:spPr>
          <a:xfrm>
            <a:off x="1079079" y="711164"/>
            <a:ext cx="3645321" cy="422274"/>
          </a:xfrm>
          <a:prstGeom prst="rect">
            <a:avLst/>
          </a:prstGeom>
        </p:spPr>
        <p:txBody>
          <a:bodyPr wrap="square" lIns="0" tIns="0" rIns="0" bIns="0" rtlCol="0" anchor="t">
            <a:spAutoFit/>
          </a:bodyPr>
          <a:lstStyle/>
          <a:p>
            <a:pPr>
              <a:lnSpc>
                <a:spcPts val="3500"/>
              </a:lnSpc>
            </a:pPr>
            <a:r>
              <a:rPr lang="en-US" sz="2500" dirty="0">
                <a:solidFill>
                  <a:srgbClr val="000000"/>
                </a:solidFill>
                <a:latin typeface="Muli Bold"/>
              </a:rPr>
              <a:t>3. </a:t>
            </a:r>
            <a:r>
              <a:rPr lang="en-US" sz="2500" dirty="0" err="1">
                <a:solidFill>
                  <a:srgbClr val="000000"/>
                </a:solidFill>
                <a:latin typeface="Muli Bold"/>
              </a:rPr>
              <a:t>Thực</a:t>
            </a:r>
            <a:r>
              <a:rPr lang="en-US" sz="2500" dirty="0">
                <a:solidFill>
                  <a:srgbClr val="000000"/>
                </a:solidFill>
                <a:latin typeface="Muli Bold"/>
              </a:rPr>
              <a:t> </a:t>
            </a:r>
            <a:r>
              <a:rPr lang="en-US" sz="2500" dirty="0" err="1">
                <a:solidFill>
                  <a:srgbClr val="000000"/>
                </a:solidFill>
                <a:latin typeface="Muli Bold"/>
              </a:rPr>
              <a:t>nghiệm</a:t>
            </a:r>
            <a:endParaRPr lang="en-US" sz="2500" dirty="0">
              <a:solidFill>
                <a:srgbClr val="000000"/>
              </a:solidFill>
              <a:latin typeface="Muli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2527743" y="-89986"/>
            <a:ext cx="10138115" cy="8779655"/>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2505679" y="5832746"/>
            <a:ext cx="5966980" cy="516743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TextBox 6"/>
          <p:cNvSpPr txBox="1"/>
          <p:nvPr/>
        </p:nvSpPr>
        <p:spPr>
          <a:xfrm>
            <a:off x="1028700" y="4035312"/>
            <a:ext cx="7546593" cy="1152525"/>
          </a:xfrm>
          <a:prstGeom prst="rect">
            <a:avLst/>
          </a:prstGeom>
        </p:spPr>
        <p:txBody>
          <a:bodyPr lIns="0" tIns="0" rIns="0" bIns="0" rtlCol="0" anchor="t">
            <a:spAutoFit/>
          </a:bodyPr>
          <a:lstStyle/>
          <a:p>
            <a:pPr marL="0" lvl="0" indent="0" algn="l">
              <a:lnSpc>
                <a:spcPts val="9000"/>
              </a:lnSpc>
              <a:spcBef>
                <a:spcPct val="0"/>
              </a:spcBef>
            </a:pPr>
            <a:r>
              <a:rPr lang="en-US" sz="7500" spc="-277">
                <a:solidFill>
                  <a:srgbClr val="F4F4F4"/>
                </a:solidFill>
                <a:latin typeface="Muli Bold"/>
              </a:rPr>
              <a:t>NỘI DUNG</a:t>
            </a:r>
          </a:p>
        </p:txBody>
      </p:sp>
      <p:grpSp>
        <p:nvGrpSpPr>
          <p:cNvPr id="7" name="Group 7"/>
          <p:cNvGrpSpPr/>
          <p:nvPr/>
        </p:nvGrpSpPr>
        <p:grpSpPr>
          <a:xfrm>
            <a:off x="9341738" y="2614808"/>
            <a:ext cx="7917562" cy="5057383"/>
            <a:chOff x="0" y="0"/>
            <a:chExt cx="10556750" cy="6743178"/>
          </a:xfrm>
        </p:grpSpPr>
        <p:sp>
          <p:nvSpPr>
            <p:cNvPr id="8" name="TextBox 8"/>
            <p:cNvSpPr txBox="1"/>
            <p:nvPr/>
          </p:nvSpPr>
          <p:spPr>
            <a:xfrm>
              <a:off x="0" y="-85725"/>
              <a:ext cx="10556750" cy="1000124"/>
            </a:xfrm>
            <a:prstGeom prst="rect">
              <a:avLst/>
            </a:prstGeom>
          </p:spPr>
          <p:txBody>
            <a:bodyPr lIns="0" tIns="0" rIns="0" bIns="0" rtlCol="0" anchor="t">
              <a:spAutoFit/>
            </a:bodyPr>
            <a:lstStyle/>
            <a:p>
              <a:pPr>
                <a:lnSpc>
                  <a:spcPts val="6300"/>
                </a:lnSpc>
              </a:pPr>
              <a:r>
                <a:rPr lang="en-US" sz="4500">
                  <a:solidFill>
                    <a:srgbClr val="F4F4F4"/>
                  </a:solidFill>
                  <a:latin typeface="Muli"/>
                </a:rPr>
                <a:t>I.  Lý do chọn đề tài</a:t>
              </a:r>
            </a:p>
          </p:txBody>
        </p:sp>
        <p:sp>
          <p:nvSpPr>
            <p:cNvPr id="9" name="TextBox 9"/>
            <p:cNvSpPr txBox="1"/>
            <p:nvPr/>
          </p:nvSpPr>
          <p:spPr>
            <a:xfrm>
              <a:off x="0" y="3800127"/>
              <a:ext cx="10556750" cy="1000124"/>
            </a:xfrm>
            <a:prstGeom prst="rect">
              <a:avLst/>
            </a:prstGeom>
          </p:spPr>
          <p:txBody>
            <a:bodyPr lIns="0" tIns="0" rIns="0" bIns="0" rtlCol="0" anchor="t">
              <a:spAutoFit/>
            </a:bodyPr>
            <a:lstStyle/>
            <a:p>
              <a:pPr>
                <a:lnSpc>
                  <a:spcPts val="6300"/>
                </a:lnSpc>
              </a:pPr>
              <a:r>
                <a:rPr lang="en-US" sz="4500">
                  <a:solidFill>
                    <a:srgbClr val="F4F4F4"/>
                  </a:solidFill>
                  <a:latin typeface="Muli"/>
                </a:rPr>
                <a:t>III. Triển khai và thực nghiệm</a:t>
              </a:r>
            </a:p>
          </p:txBody>
        </p:sp>
        <p:sp>
          <p:nvSpPr>
            <p:cNvPr id="10" name="TextBox 10"/>
            <p:cNvSpPr txBox="1"/>
            <p:nvPr/>
          </p:nvSpPr>
          <p:spPr>
            <a:xfrm>
              <a:off x="0" y="1857201"/>
              <a:ext cx="10556750" cy="1000124"/>
            </a:xfrm>
            <a:prstGeom prst="rect">
              <a:avLst/>
            </a:prstGeom>
          </p:spPr>
          <p:txBody>
            <a:bodyPr lIns="0" tIns="0" rIns="0" bIns="0" rtlCol="0" anchor="t">
              <a:spAutoFit/>
            </a:bodyPr>
            <a:lstStyle/>
            <a:p>
              <a:pPr>
                <a:lnSpc>
                  <a:spcPts val="6300"/>
                </a:lnSpc>
              </a:pPr>
              <a:r>
                <a:rPr lang="en-US" sz="4500">
                  <a:solidFill>
                    <a:srgbClr val="F4F4F4"/>
                  </a:solidFill>
                  <a:latin typeface="Muli"/>
                </a:rPr>
                <a:t>II. Cơ sở lý thuyết</a:t>
              </a:r>
            </a:p>
          </p:txBody>
        </p:sp>
        <p:sp>
          <p:nvSpPr>
            <p:cNvPr id="11" name="TextBox 11"/>
            <p:cNvSpPr txBox="1"/>
            <p:nvPr/>
          </p:nvSpPr>
          <p:spPr>
            <a:xfrm>
              <a:off x="0" y="5743053"/>
              <a:ext cx="10556750" cy="1000124"/>
            </a:xfrm>
            <a:prstGeom prst="rect">
              <a:avLst/>
            </a:prstGeom>
          </p:spPr>
          <p:txBody>
            <a:bodyPr lIns="0" tIns="0" rIns="0" bIns="0" rtlCol="0" anchor="t">
              <a:spAutoFit/>
            </a:bodyPr>
            <a:lstStyle/>
            <a:p>
              <a:pPr>
                <a:lnSpc>
                  <a:spcPts val="6300"/>
                </a:lnSpc>
              </a:pPr>
              <a:r>
                <a:rPr lang="en-US" sz="4500">
                  <a:solidFill>
                    <a:srgbClr val="F4F4F4"/>
                  </a:solidFill>
                  <a:latin typeface="Muli"/>
                </a:rPr>
                <a:t>IV. Kết luận</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TextBox 6"/>
          <p:cNvSpPr txBox="1"/>
          <p:nvPr/>
        </p:nvSpPr>
        <p:spPr>
          <a:xfrm>
            <a:off x="1457346" y="1203341"/>
            <a:ext cx="3147417" cy="422274"/>
          </a:xfrm>
          <a:prstGeom prst="rect">
            <a:avLst/>
          </a:prstGeom>
        </p:spPr>
        <p:txBody>
          <a:bodyPr lIns="0" tIns="0" rIns="0" bIns="0" rtlCol="0" anchor="t">
            <a:spAutoFit/>
          </a:bodyPr>
          <a:lstStyle/>
          <a:p>
            <a:pPr algn="ctr">
              <a:lnSpc>
                <a:spcPts val="3500"/>
              </a:lnSpc>
            </a:pPr>
            <a:r>
              <a:rPr lang="en-US" sz="2500">
                <a:solidFill>
                  <a:srgbClr val="000000"/>
                </a:solidFill>
                <a:latin typeface="Muli Bold"/>
              </a:rPr>
              <a:t>Kết quả debug test2:</a:t>
            </a:r>
          </a:p>
        </p:txBody>
      </p:sp>
      <p:grpSp>
        <p:nvGrpSpPr>
          <p:cNvPr id="7" name="Group 7"/>
          <p:cNvGrpSpPr/>
          <p:nvPr/>
        </p:nvGrpSpPr>
        <p:grpSpPr>
          <a:xfrm>
            <a:off x="1832563" y="1663716"/>
            <a:ext cx="15722847" cy="8323172"/>
            <a:chOff x="0" y="0"/>
            <a:chExt cx="20963796" cy="11097563"/>
          </a:xfrm>
        </p:grpSpPr>
        <p:sp>
          <p:nvSpPr>
            <p:cNvPr id="8" name="Freeform 8"/>
            <p:cNvSpPr/>
            <p:nvPr/>
          </p:nvSpPr>
          <p:spPr>
            <a:xfrm>
              <a:off x="0" y="0"/>
              <a:ext cx="18762067" cy="11097563"/>
            </a:xfrm>
            <a:custGeom>
              <a:avLst/>
              <a:gdLst/>
              <a:ahLst/>
              <a:cxnLst/>
              <a:rect l="l" t="t" r="r" b="b"/>
              <a:pathLst>
                <a:path w="18762067" h="11097563">
                  <a:moveTo>
                    <a:pt x="0" y="0"/>
                  </a:moveTo>
                  <a:lnTo>
                    <a:pt x="18762067" y="0"/>
                  </a:lnTo>
                  <a:lnTo>
                    <a:pt x="18762067" y="11097563"/>
                  </a:lnTo>
                  <a:lnTo>
                    <a:pt x="0" y="11097563"/>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7797839" y="9247556"/>
              <a:ext cx="3166390" cy="525144"/>
            </a:xfrm>
            <a:prstGeom prst="rect">
              <a:avLst/>
            </a:prstGeom>
          </p:spPr>
          <p:txBody>
            <a:bodyPr lIns="0" tIns="0" rIns="0" bIns="0" rtlCol="0" anchor="t">
              <a:spAutoFit/>
            </a:bodyPr>
            <a:lstStyle/>
            <a:p>
              <a:pPr>
                <a:lnSpc>
                  <a:spcPts val="3360"/>
                </a:lnSpc>
                <a:spcBef>
                  <a:spcPct val="0"/>
                </a:spcBef>
              </a:pPr>
              <a:r>
                <a:rPr lang="en-US" sz="2400">
                  <a:solidFill>
                    <a:srgbClr val="000000"/>
                  </a:solidFill>
                  <a:latin typeface="Muli Bold"/>
                </a:rPr>
                <a:t>Số lần request</a:t>
              </a:r>
            </a:p>
          </p:txBody>
        </p:sp>
        <p:sp>
          <p:nvSpPr>
            <p:cNvPr id="10" name="TextBox 10"/>
            <p:cNvSpPr txBox="1"/>
            <p:nvPr/>
          </p:nvSpPr>
          <p:spPr>
            <a:xfrm>
              <a:off x="11606488" y="10078487"/>
              <a:ext cx="3428956" cy="525144"/>
            </a:xfrm>
            <a:prstGeom prst="rect">
              <a:avLst/>
            </a:prstGeom>
          </p:spPr>
          <p:txBody>
            <a:bodyPr lIns="0" tIns="0" rIns="0" bIns="0" rtlCol="0" anchor="t">
              <a:spAutoFit/>
            </a:bodyPr>
            <a:lstStyle/>
            <a:p>
              <a:pPr>
                <a:lnSpc>
                  <a:spcPts val="3360"/>
                </a:lnSpc>
                <a:spcBef>
                  <a:spcPct val="0"/>
                </a:spcBef>
              </a:pPr>
              <a:r>
                <a:rPr lang="en-US" sz="2400">
                  <a:solidFill>
                    <a:srgbClr val="000000"/>
                  </a:solidFill>
                  <a:latin typeface="Muli Bold"/>
                </a:rPr>
                <a:t>Số request lỗi </a:t>
              </a:r>
            </a:p>
          </p:txBody>
        </p:sp>
        <p:sp>
          <p:nvSpPr>
            <p:cNvPr id="11" name="TextBox 11"/>
            <p:cNvSpPr txBox="1"/>
            <p:nvPr/>
          </p:nvSpPr>
          <p:spPr>
            <a:xfrm>
              <a:off x="16083578" y="9247556"/>
              <a:ext cx="4880218" cy="525144"/>
            </a:xfrm>
            <a:prstGeom prst="rect">
              <a:avLst/>
            </a:prstGeom>
          </p:spPr>
          <p:txBody>
            <a:bodyPr lIns="0" tIns="0" rIns="0" bIns="0" rtlCol="0" anchor="t">
              <a:spAutoFit/>
            </a:bodyPr>
            <a:lstStyle/>
            <a:p>
              <a:pPr>
                <a:lnSpc>
                  <a:spcPts val="3360"/>
                </a:lnSpc>
                <a:spcBef>
                  <a:spcPct val="0"/>
                </a:spcBef>
              </a:pPr>
              <a:r>
                <a:rPr lang="en-US" sz="2400">
                  <a:solidFill>
                    <a:srgbClr val="000000"/>
                  </a:solidFill>
                  <a:latin typeface="Muli Bold"/>
                </a:rPr>
                <a:t>Thời gian phản hồi (ns)</a:t>
              </a:r>
            </a:p>
          </p:txBody>
        </p:sp>
        <p:sp>
          <p:nvSpPr>
            <p:cNvPr id="12" name="AutoShape 12"/>
            <p:cNvSpPr/>
            <p:nvPr/>
          </p:nvSpPr>
          <p:spPr>
            <a:xfrm flipH="1">
              <a:off x="10964229" y="8706959"/>
              <a:ext cx="873666" cy="826982"/>
            </a:xfrm>
            <a:prstGeom prst="line">
              <a:avLst/>
            </a:prstGeom>
            <a:ln w="50800" cap="flat">
              <a:solidFill>
                <a:srgbClr val="000000"/>
              </a:solidFill>
              <a:prstDash val="solid"/>
              <a:headEnd type="triangle" w="lg" len="med"/>
              <a:tailEnd type="none" w="sm" len="sm"/>
            </a:ln>
          </p:spPr>
          <p:txBody>
            <a:bodyPr/>
            <a:lstStyle/>
            <a:p>
              <a:endParaRPr lang="en-US"/>
            </a:p>
          </p:txBody>
        </p:sp>
        <p:sp>
          <p:nvSpPr>
            <p:cNvPr id="13" name="AutoShape 13"/>
            <p:cNvSpPr/>
            <p:nvPr/>
          </p:nvSpPr>
          <p:spPr>
            <a:xfrm>
              <a:off x="13118849" y="8683516"/>
              <a:ext cx="202117" cy="1442597"/>
            </a:xfrm>
            <a:prstGeom prst="line">
              <a:avLst/>
            </a:prstGeom>
            <a:ln w="50800" cap="flat">
              <a:solidFill>
                <a:srgbClr val="000000"/>
              </a:solidFill>
              <a:prstDash val="solid"/>
              <a:headEnd type="triangle" w="lg" len="med"/>
              <a:tailEnd type="none" w="sm" len="sm"/>
            </a:ln>
          </p:spPr>
          <p:txBody>
            <a:bodyPr/>
            <a:lstStyle/>
            <a:p>
              <a:endParaRPr lang="en-US"/>
            </a:p>
          </p:txBody>
        </p:sp>
        <p:sp>
          <p:nvSpPr>
            <p:cNvPr id="14" name="AutoShape 14"/>
            <p:cNvSpPr/>
            <p:nvPr/>
          </p:nvSpPr>
          <p:spPr>
            <a:xfrm>
              <a:off x="14855721" y="8683043"/>
              <a:ext cx="1227857" cy="850898"/>
            </a:xfrm>
            <a:prstGeom prst="line">
              <a:avLst/>
            </a:prstGeom>
            <a:ln w="50800" cap="flat">
              <a:solidFill>
                <a:srgbClr val="000000"/>
              </a:solidFill>
              <a:prstDash val="solid"/>
              <a:headEnd type="triangle" w="lg" len="med"/>
              <a:tailEnd type="none" w="sm" len="sm"/>
            </a:ln>
          </p:spPr>
          <p:txBody>
            <a:bodyPr/>
            <a:lstStyle/>
            <a:p>
              <a:endParaRPr lang="en-US"/>
            </a:p>
          </p:txBody>
        </p:sp>
      </p:grpSp>
      <p:sp>
        <p:nvSpPr>
          <p:cNvPr id="15" name="TextBox 15"/>
          <p:cNvSpPr txBox="1"/>
          <p:nvPr/>
        </p:nvSpPr>
        <p:spPr>
          <a:xfrm>
            <a:off x="1079079" y="711164"/>
            <a:ext cx="3525684" cy="422274"/>
          </a:xfrm>
          <a:prstGeom prst="rect">
            <a:avLst/>
          </a:prstGeom>
        </p:spPr>
        <p:txBody>
          <a:bodyPr wrap="square" lIns="0" tIns="0" rIns="0" bIns="0" rtlCol="0" anchor="t">
            <a:spAutoFit/>
          </a:bodyPr>
          <a:lstStyle/>
          <a:p>
            <a:pPr>
              <a:lnSpc>
                <a:spcPts val="3500"/>
              </a:lnSpc>
            </a:pPr>
            <a:r>
              <a:rPr lang="en-US" sz="2500" dirty="0">
                <a:solidFill>
                  <a:srgbClr val="000000"/>
                </a:solidFill>
                <a:latin typeface="Muli Bold"/>
              </a:rPr>
              <a:t>3. </a:t>
            </a:r>
            <a:r>
              <a:rPr lang="en-US" sz="2500" dirty="0" err="1">
                <a:solidFill>
                  <a:srgbClr val="000000"/>
                </a:solidFill>
                <a:latin typeface="Muli Bold"/>
              </a:rPr>
              <a:t>Thực</a:t>
            </a:r>
            <a:r>
              <a:rPr lang="en-US" sz="2500" dirty="0">
                <a:solidFill>
                  <a:srgbClr val="000000"/>
                </a:solidFill>
                <a:latin typeface="Muli Bold"/>
              </a:rPr>
              <a:t> </a:t>
            </a:r>
            <a:r>
              <a:rPr lang="en-US" sz="2500" dirty="0" err="1">
                <a:solidFill>
                  <a:srgbClr val="000000"/>
                </a:solidFill>
                <a:latin typeface="Muli Bold"/>
              </a:rPr>
              <a:t>nghiệm</a:t>
            </a:r>
            <a:endParaRPr lang="en-US" sz="2500" dirty="0">
              <a:solidFill>
                <a:srgbClr val="000000"/>
              </a:solidFill>
              <a:latin typeface="Muli 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Freeform 6"/>
          <p:cNvSpPr/>
          <p:nvPr/>
        </p:nvSpPr>
        <p:spPr>
          <a:xfrm>
            <a:off x="1387684" y="2766023"/>
            <a:ext cx="13800143" cy="6593644"/>
          </a:xfrm>
          <a:custGeom>
            <a:avLst/>
            <a:gdLst/>
            <a:ahLst/>
            <a:cxnLst/>
            <a:rect l="l" t="t" r="r" b="b"/>
            <a:pathLst>
              <a:path w="13800143" h="6593644">
                <a:moveTo>
                  <a:pt x="0" y="0"/>
                </a:moveTo>
                <a:lnTo>
                  <a:pt x="13800143" y="0"/>
                </a:lnTo>
                <a:lnTo>
                  <a:pt x="13800143" y="6593644"/>
                </a:lnTo>
                <a:lnTo>
                  <a:pt x="0" y="6593644"/>
                </a:lnTo>
                <a:lnTo>
                  <a:pt x="0" y="0"/>
                </a:lnTo>
                <a:close/>
              </a:path>
            </a:pathLst>
          </a:custGeom>
          <a:blipFill>
            <a:blip r:embed="rId2"/>
            <a:stretch>
              <a:fillRect b="-8877"/>
            </a:stretch>
          </a:blipFill>
        </p:spPr>
        <p:txBody>
          <a:bodyPr/>
          <a:lstStyle/>
          <a:p>
            <a:endParaRPr lang="en-US"/>
          </a:p>
        </p:txBody>
      </p:sp>
      <p:sp>
        <p:nvSpPr>
          <p:cNvPr id="7" name="TextBox 7"/>
          <p:cNvSpPr txBox="1"/>
          <p:nvPr/>
        </p:nvSpPr>
        <p:spPr>
          <a:xfrm>
            <a:off x="1387684" y="2158328"/>
            <a:ext cx="12648678" cy="455295"/>
          </a:xfrm>
          <a:prstGeom prst="rect">
            <a:avLst/>
          </a:prstGeom>
        </p:spPr>
        <p:txBody>
          <a:bodyPr lIns="0" tIns="0" rIns="0" bIns="0" rtlCol="0" anchor="t">
            <a:spAutoFit/>
          </a:bodyPr>
          <a:lstStyle/>
          <a:p>
            <a:pPr>
              <a:lnSpc>
                <a:spcPts val="3780"/>
              </a:lnSpc>
            </a:pPr>
            <a:r>
              <a:rPr lang="en-US" sz="2700">
                <a:solidFill>
                  <a:srgbClr val="000000"/>
                </a:solidFill>
                <a:latin typeface="Muli"/>
              </a:rPr>
              <a:t>Thông báo lỗi trên gateway do quá tải do tài nguyên bị giới hạn</a:t>
            </a:r>
          </a:p>
        </p:txBody>
      </p:sp>
      <p:sp>
        <p:nvSpPr>
          <p:cNvPr id="8" name="TextBox 8"/>
          <p:cNvSpPr txBox="1"/>
          <p:nvPr/>
        </p:nvSpPr>
        <p:spPr>
          <a:xfrm>
            <a:off x="1159814" y="1750658"/>
            <a:ext cx="3185358" cy="455295"/>
          </a:xfrm>
          <a:prstGeom prst="rect">
            <a:avLst/>
          </a:prstGeom>
        </p:spPr>
        <p:txBody>
          <a:bodyPr lIns="0" tIns="0" rIns="0" bIns="0" rtlCol="0" anchor="t">
            <a:spAutoFit/>
          </a:bodyPr>
          <a:lstStyle/>
          <a:p>
            <a:pPr marL="582933" lvl="1" indent="-291467">
              <a:lnSpc>
                <a:spcPts val="3780"/>
              </a:lnSpc>
              <a:buFont typeface="Arial"/>
              <a:buChar char="•"/>
            </a:pPr>
            <a:r>
              <a:rPr lang="en-US" sz="2700">
                <a:solidFill>
                  <a:srgbClr val="000000"/>
                </a:solidFill>
                <a:latin typeface="Muli Bold"/>
              </a:rPr>
              <a:t>Kết quả</a:t>
            </a:r>
          </a:p>
        </p:txBody>
      </p:sp>
      <p:sp>
        <p:nvSpPr>
          <p:cNvPr id="9" name="TextBox 9"/>
          <p:cNvSpPr txBox="1"/>
          <p:nvPr/>
        </p:nvSpPr>
        <p:spPr>
          <a:xfrm>
            <a:off x="1028700" y="1261709"/>
            <a:ext cx="3185358" cy="422274"/>
          </a:xfrm>
          <a:prstGeom prst="rect">
            <a:avLst/>
          </a:prstGeom>
        </p:spPr>
        <p:txBody>
          <a:bodyPr wrap="square" lIns="0" tIns="0" rIns="0" bIns="0" rtlCol="0" anchor="t">
            <a:spAutoFit/>
          </a:bodyPr>
          <a:lstStyle/>
          <a:p>
            <a:pPr>
              <a:lnSpc>
                <a:spcPts val="3500"/>
              </a:lnSpc>
            </a:pPr>
            <a:r>
              <a:rPr lang="en-US" sz="2500" dirty="0">
                <a:solidFill>
                  <a:srgbClr val="000000"/>
                </a:solidFill>
                <a:latin typeface="Muli Bold"/>
              </a:rPr>
              <a:t>3. </a:t>
            </a:r>
            <a:r>
              <a:rPr lang="en-US" sz="2500" dirty="0" err="1">
                <a:solidFill>
                  <a:srgbClr val="000000"/>
                </a:solidFill>
                <a:latin typeface="Muli Bold"/>
              </a:rPr>
              <a:t>Thực</a:t>
            </a:r>
            <a:r>
              <a:rPr lang="en-US" sz="2500" dirty="0">
                <a:solidFill>
                  <a:srgbClr val="000000"/>
                </a:solidFill>
                <a:latin typeface="Muli Bold"/>
              </a:rPr>
              <a:t> </a:t>
            </a:r>
            <a:r>
              <a:rPr lang="en-US" sz="2500" dirty="0" err="1">
                <a:solidFill>
                  <a:srgbClr val="000000"/>
                </a:solidFill>
                <a:latin typeface="Muli Bold"/>
              </a:rPr>
              <a:t>nghiệm</a:t>
            </a:r>
            <a:endParaRPr lang="en-US" sz="2500" dirty="0">
              <a:solidFill>
                <a:srgbClr val="000000"/>
              </a:solidFill>
              <a:latin typeface="Muli Bold"/>
            </a:endParaRPr>
          </a:p>
        </p:txBody>
      </p:sp>
      <p:sp>
        <p:nvSpPr>
          <p:cNvPr id="10" name="TextBox 10"/>
          <p:cNvSpPr txBox="1"/>
          <p:nvPr/>
        </p:nvSpPr>
        <p:spPr>
          <a:xfrm>
            <a:off x="1028700" y="676275"/>
            <a:ext cx="11673852" cy="476250"/>
          </a:xfrm>
          <a:prstGeom prst="rect">
            <a:avLst/>
          </a:prstGeom>
        </p:spPr>
        <p:txBody>
          <a:bodyPr lIns="0" tIns="0" rIns="0" bIns="0" rtlCol="0" anchor="t">
            <a:spAutoFit/>
          </a:bodyPr>
          <a:lstStyle/>
          <a:p>
            <a:pPr>
              <a:lnSpc>
                <a:spcPts val="3840"/>
              </a:lnSpc>
              <a:spcBef>
                <a:spcPct val="0"/>
              </a:spcBef>
            </a:pPr>
            <a:r>
              <a:rPr lang="en-US" sz="3200" spc="-32">
                <a:solidFill>
                  <a:srgbClr val="000000"/>
                </a:solidFill>
                <a:latin typeface="Muli Bold"/>
              </a:rPr>
              <a:t>III. Triển khai và thực hiện</a:t>
            </a:r>
          </a:p>
        </p:txBody>
      </p:sp>
      <p:sp>
        <p:nvSpPr>
          <p:cNvPr id="11" name="AutoShape 11"/>
          <p:cNvSpPr/>
          <p:nvPr/>
        </p:nvSpPr>
        <p:spPr>
          <a:xfrm>
            <a:off x="978321" y="1187980"/>
            <a:ext cx="6733702" cy="0"/>
          </a:xfrm>
          <a:prstGeom prst="line">
            <a:avLst/>
          </a:prstGeom>
          <a:ln w="9525"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AutoShape 6"/>
          <p:cNvSpPr/>
          <p:nvPr/>
        </p:nvSpPr>
        <p:spPr>
          <a:xfrm>
            <a:off x="978321" y="1187980"/>
            <a:ext cx="6733702" cy="0"/>
          </a:xfrm>
          <a:prstGeom prst="line">
            <a:avLst/>
          </a:prstGeom>
          <a:ln w="9525" cap="flat">
            <a:solidFill>
              <a:srgbClr val="000000"/>
            </a:solidFill>
            <a:prstDash val="solid"/>
            <a:headEnd type="none" w="sm" len="sm"/>
            <a:tailEnd type="none" w="sm" len="sm"/>
          </a:ln>
        </p:spPr>
        <p:txBody>
          <a:bodyPr/>
          <a:lstStyle/>
          <a:p>
            <a:endParaRPr lang="en-US"/>
          </a:p>
        </p:txBody>
      </p:sp>
      <p:pic>
        <p:nvPicPr>
          <p:cNvPr id="7" name="Picture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1926" t="1504" r="2204"/>
          <a:stretch>
            <a:fillRect/>
          </a:stretch>
        </p:blipFill>
        <p:spPr>
          <a:xfrm>
            <a:off x="1699322" y="1683983"/>
            <a:ext cx="15096984" cy="8724704"/>
          </a:xfrm>
          <a:prstGeom prst="rect">
            <a:avLst/>
          </a:prstGeom>
        </p:spPr>
      </p:pic>
      <p:sp>
        <p:nvSpPr>
          <p:cNvPr id="8" name="TextBox 8"/>
          <p:cNvSpPr txBox="1"/>
          <p:nvPr/>
        </p:nvSpPr>
        <p:spPr>
          <a:xfrm>
            <a:off x="1028700" y="1261709"/>
            <a:ext cx="3467100" cy="422274"/>
          </a:xfrm>
          <a:prstGeom prst="rect">
            <a:avLst/>
          </a:prstGeom>
        </p:spPr>
        <p:txBody>
          <a:bodyPr wrap="square" lIns="0" tIns="0" rIns="0" bIns="0" rtlCol="0" anchor="t">
            <a:spAutoFit/>
          </a:bodyPr>
          <a:lstStyle/>
          <a:p>
            <a:pPr>
              <a:lnSpc>
                <a:spcPts val="3500"/>
              </a:lnSpc>
            </a:pPr>
            <a:r>
              <a:rPr lang="en-US" sz="2500" dirty="0">
                <a:solidFill>
                  <a:srgbClr val="000000"/>
                </a:solidFill>
                <a:latin typeface="Muli Bold"/>
              </a:rPr>
              <a:t>3. </a:t>
            </a:r>
            <a:r>
              <a:rPr lang="en-US" sz="2500" dirty="0" err="1">
                <a:solidFill>
                  <a:srgbClr val="000000"/>
                </a:solidFill>
                <a:latin typeface="Muli Bold"/>
              </a:rPr>
              <a:t>Thực</a:t>
            </a:r>
            <a:r>
              <a:rPr lang="en-US" sz="2500" dirty="0">
                <a:solidFill>
                  <a:srgbClr val="000000"/>
                </a:solidFill>
                <a:latin typeface="Muli Bold"/>
              </a:rPr>
              <a:t> </a:t>
            </a:r>
            <a:r>
              <a:rPr lang="en-US" sz="2500" dirty="0" err="1">
                <a:solidFill>
                  <a:srgbClr val="000000"/>
                </a:solidFill>
                <a:latin typeface="Muli Bold"/>
              </a:rPr>
              <a:t>nghiệm</a:t>
            </a:r>
            <a:endParaRPr lang="en-US" sz="2500" dirty="0">
              <a:solidFill>
                <a:srgbClr val="000000"/>
              </a:solidFill>
              <a:latin typeface="Muli Bold"/>
            </a:endParaRPr>
          </a:p>
        </p:txBody>
      </p:sp>
      <p:sp>
        <p:nvSpPr>
          <p:cNvPr id="9" name="TextBox 9"/>
          <p:cNvSpPr txBox="1"/>
          <p:nvPr/>
        </p:nvSpPr>
        <p:spPr>
          <a:xfrm>
            <a:off x="1028700" y="676275"/>
            <a:ext cx="11673852" cy="476250"/>
          </a:xfrm>
          <a:prstGeom prst="rect">
            <a:avLst/>
          </a:prstGeom>
        </p:spPr>
        <p:txBody>
          <a:bodyPr lIns="0" tIns="0" rIns="0" bIns="0" rtlCol="0" anchor="t">
            <a:spAutoFit/>
          </a:bodyPr>
          <a:lstStyle/>
          <a:p>
            <a:pPr>
              <a:lnSpc>
                <a:spcPts val="3840"/>
              </a:lnSpc>
              <a:spcBef>
                <a:spcPct val="0"/>
              </a:spcBef>
            </a:pPr>
            <a:r>
              <a:rPr lang="en-US" sz="3200" spc="-32">
                <a:solidFill>
                  <a:srgbClr val="000000"/>
                </a:solidFill>
                <a:latin typeface="Muli Bold"/>
              </a:rPr>
              <a:t>III. Triển khai và thực hiện</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7"/>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243939" y="-956153"/>
            <a:ext cx="4617666" cy="4459402"/>
            <a:chOff x="0" y="0"/>
            <a:chExt cx="6156888" cy="5945869"/>
          </a:xfrm>
        </p:grpSpPr>
        <p:grpSp>
          <p:nvGrpSpPr>
            <p:cNvPr id="3" name="Group 3"/>
            <p:cNvGrpSpPr/>
            <p:nvPr/>
          </p:nvGrpSpPr>
          <p:grpSpPr>
            <a:xfrm>
              <a:off x="554868" y="1094494"/>
              <a:ext cx="5602020" cy="4851375"/>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5" name="Group 5"/>
            <p:cNvGrpSpPr/>
            <p:nvPr/>
          </p:nvGrpSpPr>
          <p:grpSpPr>
            <a:xfrm>
              <a:off x="0" y="0"/>
              <a:ext cx="3308519" cy="286519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grpSp>
      <p:sp>
        <p:nvSpPr>
          <p:cNvPr id="7" name="TextBox 7"/>
          <p:cNvSpPr txBox="1"/>
          <p:nvPr/>
        </p:nvSpPr>
        <p:spPr>
          <a:xfrm>
            <a:off x="1028700" y="1362764"/>
            <a:ext cx="6888167" cy="554355"/>
          </a:xfrm>
          <a:prstGeom prst="rect">
            <a:avLst/>
          </a:prstGeom>
        </p:spPr>
        <p:txBody>
          <a:bodyPr lIns="0" tIns="0" rIns="0" bIns="0" rtlCol="0" anchor="t">
            <a:spAutoFit/>
          </a:bodyPr>
          <a:lstStyle/>
          <a:p>
            <a:pPr>
              <a:lnSpc>
                <a:spcPts val="4620"/>
              </a:lnSpc>
            </a:pPr>
            <a:r>
              <a:rPr lang="en-US" sz="3300">
                <a:solidFill>
                  <a:srgbClr val="000000"/>
                </a:solidFill>
                <a:latin typeface="Muli Bold"/>
              </a:rPr>
              <a:t>1. Những kết quả đạt được</a:t>
            </a:r>
          </a:p>
        </p:txBody>
      </p:sp>
      <p:sp>
        <p:nvSpPr>
          <p:cNvPr id="8" name="TextBox 8"/>
          <p:cNvSpPr txBox="1"/>
          <p:nvPr/>
        </p:nvSpPr>
        <p:spPr>
          <a:xfrm>
            <a:off x="1310347" y="2005330"/>
            <a:ext cx="12510466" cy="3138170"/>
          </a:xfrm>
          <a:prstGeom prst="rect">
            <a:avLst/>
          </a:prstGeom>
        </p:spPr>
        <p:txBody>
          <a:bodyPr lIns="0" tIns="0" rIns="0" bIns="0" rtlCol="0" anchor="t">
            <a:spAutoFit/>
          </a:bodyPr>
          <a:lstStyle/>
          <a:p>
            <a:pPr marL="604519" lvl="1" indent="-302260">
              <a:lnSpc>
                <a:spcPts val="6999"/>
              </a:lnSpc>
              <a:buFont typeface="Arial"/>
              <a:buChar char="•"/>
            </a:pPr>
            <a:r>
              <a:rPr lang="en-US" sz="2799" dirty="0" err="1">
                <a:solidFill>
                  <a:srgbClr val="000000"/>
                </a:solidFill>
                <a:latin typeface="Muli"/>
              </a:rPr>
              <a:t>Cấu</a:t>
            </a:r>
            <a:r>
              <a:rPr lang="en-US" sz="2799" dirty="0">
                <a:solidFill>
                  <a:srgbClr val="000000"/>
                </a:solidFill>
                <a:latin typeface="Muli"/>
              </a:rPr>
              <a:t> </a:t>
            </a:r>
            <a:r>
              <a:rPr lang="en-US" sz="2799" dirty="0" err="1">
                <a:solidFill>
                  <a:srgbClr val="000000"/>
                </a:solidFill>
                <a:latin typeface="Muli"/>
              </a:rPr>
              <a:t>hình</a:t>
            </a:r>
            <a:r>
              <a:rPr lang="en-US" sz="2799" dirty="0">
                <a:solidFill>
                  <a:srgbClr val="000000"/>
                </a:solidFill>
                <a:latin typeface="Muli"/>
              </a:rPr>
              <a:t> </a:t>
            </a:r>
            <a:r>
              <a:rPr lang="en-US" sz="2799" dirty="0" err="1">
                <a:solidFill>
                  <a:srgbClr val="000000"/>
                </a:solidFill>
                <a:latin typeface="Muli"/>
              </a:rPr>
              <a:t>được</a:t>
            </a:r>
            <a:r>
              <a:rPr lang="en-US" sz="2799" dirty="0">
                <a:solidFill>
                  <a:srgbClr val="000000"/>
                </a:solidFill>
                <a:latin typeface="Muli"/>
              </a:rPr>
              <a:t> </a:t>
            </a:r>
            <a:r>
              <a:rPr lang="en-US" sz="2799" dirty="0" err="1">
                <a:solidFill>
                  <a:srgbClr val="000000"/>
                </a:solidFill>
                <a:latin typeface="Muli"/>
              </a:rPr>
              <a:t>các</a:t>
            </a:r>
            <a:r>
              <a:rPr lang="en-US" sz="2799" dirty="0">
                <a:solidFill>
                  <a:srgbClr val="000000"/>
                </a:solidFill>
                <a:latin typeface="Muli"/>
              </a:rPr>
              <a:t> agent </a:t>
            </a:r>
            <a:r>
              <a:rPr lang="en-US" sz="2799" dirty="0" err="1">
                <a:solidFill>
                  <a:srgbClr val="000000"/>
                </a:solidFill>
                <a:latin typeface="Muli"/>
              </a:rPr>
              <a:t>để</a:t>
            </a:r>
            <a:r>
              <a:rPr lang="en-US" sz="2799" dirty="0">
                <a:solidFill>
                  <a:srgbClr val="000000"/>
                </a:solidFill>
                <a:latin typeface="Muli"/>
              </a:rPr>
              <a:t> </a:t>
            </a:r>
            <a:r>
              <a:rPr lang="en-US" sz="2799" dirty="0" err="1">
                <a:solidFill>
                  <a:srgbClr val="000000"/>
                </a:solidFill>
                <a:latin typeface="Muli"/>
              </a:rPr>
              <a:t>thu</a:t>
            </a:r>
            <a:r>
              <a:rPr lang="en-US" sz="2799" dirty="0">
                <a:solidFill>
                  <a:srgbClr val="000000"/>
                </a:solidFill>
                <a:latin typeface="Muli"/>
              </a:rPr>
              <a:t> </a:t>
            </a:r>
            <a:r>
              <a:rPr lang="en-US" sz="2799" dirty="0" err="1">
                <a:solidFill>
                  <a:srgbClr val="000000"/>
                </a:solidFill>
                <a:latin typeface="Muli"/>
              </a:rPr>
              <a:t>thập</a:t>
            </a:r>
            <a:r>
              <a:rPr lang="en-US" sz="2799" dirty="0">
                <a:solidFill>
                  <a:srgbClr val="000000"/>
                </a:solidFill>
                <a:latin typeface="Muli"/>
              </a:rPr>
              <a:t> traces </a:t>
            </a:r>
            <a:r>
              <a:rPr lang="en-US" sz="2799" dirty="0" err="1">
                <a:solidFill>
                  <a:srgbClr val="000000"/>
                </a:solidFill>
                <a:latin typeface="Muli"/>
              </a:rPr>
              <a:t>và</a:t>
            </a:r>
            <a:r>
              <a:rPr lang="en-US" sz="2799" dirty="0">
                <a:solidFill>
                  <a:srgbClr val="000000"/>
                </a:solidFill>
                <a:latin typeface="Muli"/>
              </a:rPr>
              <a:t> metrics </a:t>
            </a:r>
            <a:r>
              <a:rPr lang="en-US" sz="2799" dirty="0" err="1">
                <a:solidFill>
                  <a:srgbClr val="000000"/>
                </a:solidFill>
                <a:latin typeface="Muli"/>
              </a:rPr>
              <a:t>từ</a:t>
            </a:r>
            <a:r>
              <a:rPr lang="en-US" sz="2799" dirty="0">
                <a:solidFill>
                  <a:srgbClr val="000000"/>
                </a:solidFill>
                <a:latin typeface="Muli"/>
              </a:rPr>
              <a:t> services</a:t>
            </a:r>
          </a:p>
          <a:p>
            <a:pPr marL="604519" lvl="1" indent="-302260">
              <a:lnSpc>
                <a:spcPts val="3919"/>
              </a:lnSpc>
              <a:buFont typeface="Arial"/>
              <a:buChar char="•"/>
            </a:pPr>
            <a:r>
              <a:rPr lang="en-US" sz="2799" dirty="0" err="1">
                <a:solidFill>
                  <a:srgbClr val="000000"/>
                </a:solidFill>
                <a:latin typeface="Muli"/>
              </a:rPr>
              <a:t>Xử</a:t>
            </a:r>
            <a:r>
              <a:rPr lang="en-US" sz="2799" dirty="0">
                <a:solidFill>
                  <a:srgbClr val="000000"/>
                </a:solidFill>
                <a:latin typeface="Muli"/>
              </a:rPr>
              <a:t> </a:t>
            </a:r>
            <a:r>
              <a:rPr lang="en-US" sz="2799" dirty="0" err="1">
                <a:solidFill>
                  <a:srgbClr val="000000"/>
                </a:solidFill>
                <a:latin typeface="Muli"/>
              </a:rPr>
              <a:t>lý</a:t>
            </a:r>
            <a:r>
              <a:rPr lang="en-US" sz="2799" dirty="0">
                <a:solidFill>
                  <a:srgbClr val="000000"/>
                </a:solidFill>
                <a:latin typeface="Muli"/>
              </a:rPr>
              <a:t> </a:t>
            </a:r>
            <a:r>
              <a:rPr lang="en-US" sz="2799" dirty="0" err="1">
                <a:solidFill>
                  <a:srgbClr val="000000"/>
                </a:solidFill>
                <a:latin typeface="Muli"/>
              </a:rPr>
              <a:t>dữ</a:t>
            </a:r>
            <a:r>
              <a:rPr lang="en-US" sz="2799" dirty="0">
                <a:solidFill>
                  <a:srgbClr val="000000"/>
                </a:solidFill>
                <a:latin typeface="Muli"/>
              </a:rPr>
              <a:t> </a:t>
            </a:r>
            <a:r>
              <a:rPr lang="en-US" sz="2799" dirty="0" err="1">
                <a:solidFill>
                  <a:srgbClr val="000000"/>
                </a:solidFill>
                <a:latin typeface="Muli"/>
              </a:rPr>
              <a:t>liệu</a:t>
            </a:r>
            <a:r>
              <a:rPr lang="en-US" sz="2799" dirty="0">
                <a:solidFill>
                  <a:srgbClr val="000000"/>
                </a:solidFill>
                <a:latin typeface="Muli"/>
              </a:rPr>
              <a:t> </a:t>
            </a:r>
            <a:r>
              <a:rPr lang="en-US" sz="2799" dirty="0" err="1">
                <a:solidFill>
                  <a:srgbClr val="000000"/>
                </a:solidFill>
                <a:latin typeface="Muli"/>
              </a:rPr>
              <a:t>để</a:t>
            </a:r>
            <a:r>
              <a:rPr lang="en-US" sz="2799" dirty="0">
                <a:solidFill>
                  <a:srgbClr val="000000"/>
                </a:solidFill>
                <a:latin typeface="Muli"/>
              </a:rPr>
              <a:t> </a:t>
            </a:r>
            <a:r>
              <a:rPr lang="en-US" sz="2799" dirty="0" err="1">
                <a:solidFill>
                  <a:srgbClr val="000000"/>
                </a:solidFill>
                <a:latin typeface="Muli"/>
              </a:rPr>
              <a:t>tìm</a:t>
            </a:r>
            <a:r>
              <a:rPr lang="en-US" sz="2799" dirty="0">
                <a:solidFill>
                  <a:srgbClr val="000000"/>
                </a:solidFill>
                <a:latin typeface="Muli"/>
              </a:rPr>
              <a:t> </a:t>
            </a:r>
            <a:r>
              <a:rPr lang="en-US" sz="2799" dirty="0" err="1">
                <a:solidFill>
                  <a:srgbClr val="000000"/>
                </a:solidFill>
                <a:latin typeface="Muli"/>
              </a:rPr>
              <a:t>ra</a:t>
            </a:r>
            <a:r>
              <a:rPr lang="en-US" sz="2799" dirty="0">
                <a:solidFill>
                  <a:srgbClr val="000000"/>
                </a:solidFill>
                <a:latin typeface="Muli"/>
              </a:rPr>
              <a:t> </a:t>
            </a:r>
            <a:r>
              <a:rPr lang="en-US" sz="2799" dirty="0" err="1">
                <a:solidFill>
                  <a:srgbClr val="000000"/>
                </a:solidFill>
                <a:latin typeface="Muli"/>
              </a:rPr>
              <a:t>mối</a:t>
            </a:r>
            <a:r>
              <a:rPr lang="en-US" sz="2799" dirty="0">
                <a:solidFill>
                  <a:srgbClr val="000000"/>
                </a:solidFill>
                <a:latin typeface="Muli"/>
              </a:rPr>
              <a:t> </a:t>
            </a:r>
            <a:r>
              <a:rPr lang="en-US" sz="2799" dirty="0" err="1">
                <a:solidFill>
                  <a:srgbClr val="000000"/>
                </a:solidFill>
                <a:latin typeface="Muli"/>
              </a:rPr>
              <a:t>quan</a:t>
            </a:r>
            <a:r>
              <a:rPr lang="en-US" sz="2799" dirty="0">
                <a:solidFill>
                  <a:srgbClr val="000000"/>
                </a:solidFill>
                <a:latin typeface="Muli"/>
              </a:rPr>
              <a:t> </a:t>
            </a:r>
            <a:r>
              <a:rPr lang="en-US" sz="2799" dirty="0" err="1">
                <a:solidFill>
                  <a:srgbClr val="000000"/>
                </a:solidFill>
                <a:latin typeface="Muli"/>
              </a:rPr>
              <a:t>hệ</a:t>
            </a:r>
            <a:r>
              <a:rPr lang="en-US" sz="2799" dirty="0">
                <a:solidFill>
                  <a:srgbClr val="000000"/>
                </a:solidFill>
                <a:latin typeface="Muli"/>
              </a:rPr>
              <a:t> </a:t>
            </a:r>
            <a:r>
              <a:rPr lang="en-US" sz="2799" dirty="0" err="1">
                <a:solidFill>
                  <a:srgbClr val="000000"/>
                </a:solidFill>
                <a:latin typeface="Muli"/>
              </a:rPr>
              <a:t>giữa</a:t>
            </a:r>
            <a:r>
              <a:rPr lang="en-US" sz="2799" dirty="0">
                <a:solidFill>
                  <a:srgbClr val="000000"/>
                </a:solidFill>
                <a:latin typeface="Muli"/>
              </a:rPr>
              <a:t> </a:t>
            </a:r>
            <a:r>
              <a:rPr lang="en-US" sz="2799" dirty="0" err="1">
                <a:solidFill>
                  <a:srgbClr val="000000"/>
                </a:solidFill>
                <a:latin typeface="Muli"/>
              </a:rPr>
              <a:t>các</a:t>
            </a:r>
            <a:r>
              <a:rPr lang="en-US" sz="2799" dirty="0">
                <a:solidFill>
                  <a:srgbClr val="000000"/>
                </a:solidFill>
                <a:latin typeface="Muli"/>
              </a:rPr>
              <a:t> service, database </a:t>
            </a:r>
            <a:r>
              <a:rPr lang="en-US" sz="2799" dirty="0" err="1">
                <a:solidFill>
                  <a:srgbClr val="000000"/>
                </a:solidFill>
                <a:latin typeface="Muli"/>
              </a:rPr>
              <a:t>và</a:t>
            </a:r>
            <a:r>
              <a:rPr lang="en-US" sz="2799" dirty="0">
                <a:solidFill>
                  <a:srgbClr val="000000"/>
                </a:solidFill>
                <a:latin typeface="Muli"/>
              </a:rPr>
              <a:t> endpoint </a:t>
            </a:r>
            <a:r>
              <a:rPr lang="en-US" sz="2799" dirty="0" err="1">
                <a:solidFill>
                  <a:srgbClr val="000000"/>
                </a:solidFill>
                <a:latin typeface="Muli"/>
              </a:rPr>
              <a:t>và</a:t>
            </a:r>
            <a:r>
              <a:rPr lang="en-US" sz="2799" dirty="0">
                <a:solidFill>
                  <a:srgbClr val="000000"/>
                </a:solidFill>
                <a:latin typeface="Muli"/>
              </a:rPr>
              <a:t> </a:t>
            </a:r>
            <a:r>
              <a:rPr lang="en-US" sz="2799" dirty="0" err="1">
                <a:solidFill>
                  <a:srgbClr val="000000"/>
                </a:solidFill>
                <a:latin typeface="Muli"/>
              </a:rPr>
              <a:t>tính</a:t>
            </a:r>
            <a:r>
              <a:rPr lang="en-US" sz="2799" dirty="0">
                <a:solidFill>
                  <a:srgbClr val="000000"/>
                </a:solidFill>
                <a:latin typeface="Muli"/>
              </a:rPr>
              <a:t> </a:t>
            </a:r>
            <a:r>
              <a:rPr lang="en-US" sz="2799" dirty="0" err="1">
                <a:solidFill>
                  <a:srgbClr val="000000"/>
                </a:solidFill>
                <a:latin typeface="Muli"/>
              </a:rPr>
              <a:t>toán</a:t>
            </a:r>
            <a:r>
              <a:rPr lang="en-US" sz="2799" dirty="0">
                <a:solidFill>
                  <a:srgbClr val="000000"/>
                </a:solidFill>
                <a:latin typeface="Muli"/>
              </a:rPr>
              <a:t> </a:t>
            </a:r>
            <a:r>
              <a:rPr lang="en-US" sz="2799" dirty="0" err="1">
                <a:solidFill>
                  <a:srgbClr val="000000"/>
                </a:solidFill>
                <a:latin typeface="Muli"/>
              </a:rPr>
              <a:t>các</a:t>
            </a:r>
            <a:r>
              <a:rPr lang="en-US" sz="2799" dirty="0">
                <a:solidFill>
                  <a:srgbClr val="000000"/>
                </a:solidFill>
                <a:latin typeface="Muli"/>
              </a:rPr>
              <a:t> </a:t>
            </a:r>
            <a:r>
              <a:rPr lang="en-US" sz="2799" dirty="0" err="1">
                <a:solidFill>
                  <a:srgbClr val="000000"/>
                </a:solidFill>
                <a:latin typeface="Muli"/>
              </a:rPr>
              <a:t>thông</a:t>
            </a:r>
            <a:r>
              <a:rPr lang="en-US" sz="2799" dirty="0">
                <a:solidFill>
                  <a:srgbClr val="000000"/>
                </a:solidFill>
                <a:latin typeface="Muli"/>
              </a:rPr>
              <a:t> </a:t>
            </a:r>
            <a:r>
              <a:rPr lang="en-US" sz="2799" dirty="0" err="1">
                <a:solidFill>
                  <a:srgbClr val="000000"/>
                </a:solidFill>
                <a:latin typeface="Muli"/>
              </a:rPr>
              <a:t>số</a:t>
            </a:r>
            <a:r>
              <a:rPr lang="en-US" sz="2799" dirty="0">
                <a:solidFill>
                  <a:srgbClr val="000000"/>
                </a:solidFill>
                <a:latin typeface="Muli"/>
              </a:rPr>
              <a:t> </a:t>
            </a:r>
            <a:r>
              <a:rPr lang="en-US" sz="2799" dirty="0" err="1">
                <a:solidFill>
                  <a:srgbClr val="000000"/>
                </a:solidFill>
                <a:latin typeface="Muli"/>
              </a:rPr>
              <a:t>như</a:t>
            </a:r>
            <a:r>
              <a:rPr lang="en-US" sz="2799" dirty="0">
                <a:solidFill>
                  <a:srgbClr val="000000"/>
                </a:solidFill>
                <a:latin typeface="Muli"/>
              </a:rPr>
              <a:t> avg response time,  requests per minute, error rate</a:t>
            </a:r>
          </a:p>
          <a:p>
            <a:pPr marL="604519" lvl="1" indent="-302260">
              <a:lnSpc>
                <a:spcPts val="6999"/>
              </a:lnSpc>
              <a:buFont typeface="Arial"/>
              <a:buChar char="•"/>
            </a:pPr>
            <a:r>
              <a:rPr lang="en-US" sz="2799" dirty="0">
                <a:solidFill>
                  <a:srgbClr val="000000"/>
                </a:solidFill>
                <a:latin typeface="Muli"/>
              </a:rPr>
              <a:t> </a:t>
            </a:r>
            <a:r>
              <a:rPr lang="en-US" sz="2799" dirty="0" err="1">
                <a:solidFill>
                  <a:srgbClr val="000000"/>
                </a:solidFill>
                <a:latin typeface="Muli"/>
              </a:rPr>
              <a:t>Thiết</a:t>
            </a:r>
            <a:r>
              <a:rPr lang="en-US" sz="2799" dirty="0">
                <a:solidFill>
                  <a:srgbClr val="000000"/>
                </a:solidFill>
                <a:latin typeface="Muli"/>
              </a:rPr>
              <a:t> </a:t>
            </a:r>
            <a:r>
              <a:rPr lang="en-US" sz="2799" dirty="0" err="1">
                <a:solidFill>
                  <a:srgbClr val="000000"/>
                </a:solidFill>
                <a:latin typeface="Muli"/>
              </a:rPr>
              <a:t>lập</a:t>
            </a:r>
            <a:r>
              <a:rPr lang="en-US" sz="2799" dirty="0">
                <a:solidFill>
                  <a:srgbClr val="000000"/>
                </a:solidFill>
                <a:latin typeface="Muli"/>
              </a:rPr>
              <a:t> </a:t>
            </a:r>
            <a:r>
              <a:rPr lang="en-US" sz="2799" dirty="0" err="1">
                <a:solidFill>
                  <a:srgbClr val="000000"/>
                </a:solidFill>
                <a:latin typeface="Muli"/>
              </a:rPr>
              <a:t>nền</a:t>
            </a:r>
            <a:r>
              <a:rPr lang="en-US" sz="2799" dirty="0">
                <a:solidFill>
                  <a:srgbClr val="000000"/>
                </a:solidFill>
                <a:latin typeface="Muli"/>
              </a:rPr>
              <a:t> </a:t>
            </a:r>
            <a:r>
              <a:rPr lang="en-US" sz="2799" dirty="0" err="1">
                <a:solidFill>
                  <a:srgbClr val="000000"/>
                </a:solidFill>
                <a:latin typeface="Muli"/>
              </a:rPr>
              <a:t>tảng</a:t>
            </a:r>
            <a:r>
              <a:rPr lang="en-US" sz="2799" dirty="0">
                <a:solidFill>
                  <a:srgbClr val="000000"/>
                </a:solidFill>
                <a:latin typeface="Muli"/>
              </a:rPr>
              <a:t> Grafana </a:t>
            </a:r>
            <a:r>
              <a:rPr lang="en-US" sz="2799" dirty="0" err="1">
                <a:solidFill>
                  <a:srgbClr val="000000"/>
                </a:solidFill>
                <a:latin typeface="Muli"/>
              </a:rPr>
              <a:t>để</a:t>
            </a:r>
            <a:r>
              <a:rPr lang="en-US" sz="2799" dirty="0">
                <a:solidFill>
                  <a:srgbClr val="000000"/>
                </a:solidFill>
                <a:latin typeface="Muli"/>
              </a:rPr>
              <a:t> </a:t>
            </a:r>
            <a:r>
              <a:rPr lang="en-US" sz="2799" dirty="0" err="1">
                <a:solidFill>
                  <a:srgbClr val="000000"/>
                </a:solidFill>
                <a:latin typeface="Muli"/>
              </a:rPr>
              <a:t>trực</a:t>
            </a:r>
            <a:r>
              <a:rPr lang="en-US" sz="2799" dirty="0">
                <a:solidFill>
                  <a:srgbClr val="000000"/>
                </a:solidFill>
                <a:latin typeface="Muli"/>
              </a:rPr>
              <a:t> </a:t>
            </a:r>
            <a:r>
              <a:rPr lang="en-US" sz="2799" dirty="0" err="1">
                <a:solidFill>
                  <a:srgbClr val="000000"/>
                </a:solidFill>
                <a:latin typeface="Muli"/>
              </a:rPr>
              <a:t>quan</a:t>
            </a:r>
            <a:r>
              <a:rPr lang="en-US" sz="2799" dirty="0">
                <a:solidFill>
                  <a:srgbClr val="000000"/>
                </a:solidFill>
                <a:latin typeface="Muli"/>
              </a:rPr>
              <a:t> </a:t>
            </a:r>
            <a:r>
              <a:rPr lang="en-US" sz="2799" dirty="0" err="1">
                <a:solidFill>
                  <a:srgbClr val="000000"/>
                </a:solidFill>
                <a:latin typeface="Muli"/>
              </a:rPr>
              <a:t>hóa</a:t>
            </a:r>
            <a:r>
              <a:rPr lang="en-US" sz="2799" dirty="0">
                <a:solidFill>
                  <a:srgbClr val="000000"/>
                </a:solidFill>
                <a:latin typeface="Muli"/>
              </a:rPr>
              <a:t> </a:t>
            </a:r>
            <a:r>
              <a:rPr lang="en-US" sz="2799" dirty="0" err="1">
                <a:solidFill>
                  <a:srgbClr val="000000"/>
                </a:solidFill>
                <a:latin typeface="Muli"/>
              </a:rPr>
              <a:t>số</a:t>
            </a:r>
            <a:r>
              <a:rPr lang="en-US" sz="2799" dirty="0">
                <a:solidFill>
                  <a:srgbClr val="000000"/>
                </a:solidFill>
                <a:latin typeface="Muli"/>
              </a:rPr>
              <a:t> </a:t>
            </a:r>
            <a:r>
              <a:rPr lang="en-US" sz="2799" dirty="0" err="1">
                <a:solidFill>
                  <a:srgbClr val="000000"/>
                </a:solidFill>
                <a:latin typeface="Muli"/>
              </a:rPr>
              <a:t>liệu</a:t>
            </a:r>
            <a:r>
              <a:rPr lang="en-US" sz="2799">
                <a:solidFill>
                  <a:srgbClr val="000000"/>
                </a:solidFill>
                <a:latin typeface="Muli"/>
              </a:rPr>
              <a:t> </a:t>
            </a:r>
            <a:endParaRPr lang="en-US" sz="2799" dirty="0">
              <a:solidFill>
                <a:srgbClr val="000000"/>
              </a:solidFill>
              <a:latin typeface="Muli"/>
            </a:endParaRPr>
          </a:p>
        </p:txBody>
      </p:sp>
      <p:grpSp>
        <p:nvGrpSpPr>
          <p:cNvPr id="9" name="Group 9"/>
          <p:cNvGrpSpPr/>
          <p:nvPr/>
        </p:nvGrpSpPr>
        <p:grpSpPr>
          <a:xfrm>
            <a:off x="1025946" y="714375"/>
            <a:ext cx="8218233" cy="581025"/>
            <a:chOff x="0" y="0"/>
            <a:chExt cx="10957644" cy="774700"/>
          </a:xfrm>
        </p:grpSpPr>
        <p:sp>
          <p:nvSpPr>
            <p:cNvPr id="10" name="TextBox 10"/>
            <p:cNvSpPr txBox="1"/>
            <p:nvPr/>
          </p:nvSpPr>
          <p:spPr>
            <a:xfrm>
              <a:off x="3672" y="0"/>
              <a:ext cx="10820400" cy="7620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Bold"/>
                </a:rPr>
                <a:t>IV. Kết luận</a:t>
              </a:r>
            </a:p>
          </p:txBody>
        </p:sp>
        <p:sp>
          <p:nvSpPr>
            <p:cNvPr id="11" name="AutoShape 11"/>
            <p:cNvSpPr/>
            <p:nvPr/>
          </p:nvSpPr>
          <p:spPr>
            <a:xfrm>
              <a:off x="0" y="768350"/>
              <a:ext cx="10957644" cy="0"/>
            </a:xfrm>
            <a:prstGeom prst="line">
              <a:avLst/>
            </a:prstGeom>
            <a:ln w="12700" cap="flat">
              <a:solidFill>
                <a:srgbClr val="000000"/>
              </a:solidFill>
              <a:prstDash val="solid"/>
              <a:headEnd type="none" w="sm" len="sm"/>
              <a:tailEnd type="none" w="sm" len="sm"/>
            </a:ln>
          </p:spPr>
          <p:txBody>
            <a:bodyPr/>
            <a:lstStyle/>
            <a:p>
              <a:endParaRPr lang="en-US"/>
            </a:p>
          </p:txBody>
        </p:sp>
      </p:grpSp>
      <p:grpSp>
        <p:nvGrpSpPr>
          <p:cNvPr id="12" name="Group 12"/>
          <p:cNvGrpSpPr/>
          <p:nvPr/>
        </p:nvGrpSpPr>
        <p:grpSpPr>
          <a:xfrm>
            <a:off x="-772984" y="7028599"/>
            <a:ext cx="4617666" cy="4459402"/>
            <a:chOff x="0" y="0"/>
            <a:chExt cx="6156888" cy="5945869"/>
          </a:xfrm>
        </p:grpSpPr>
        <p:grpSp>
          <p:nvGrpSpPr>
            <p:cNvPr id="13" name="Group 13"/>
            <p:cNvGrpSpPr/>
            <p:nvPr/>
          </p:nvGrpSpPr>
          <p:grpSpPr>
            <a:xfrm>
              <a:off x="554868" y="1094494"/>
              <a:ext cx="5602020" cy="4851375"/>
              <a:chOff x="0" y="0"/>
              <a:chExt cx="3619627" cy="3134614"/>
            </a:xfrm>
          </p:grpSpPr>
          <p:sp>
            <p:nvSpPr>
              <p:cNvPr id="14" name="Freeform 1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15" name="Group 15"/>
            <p:cNvGrpSpPr/>
            <p:nvPr/>
          </p:nvGrpSpPr>
          <p:grpSpPr>
            <a:xfrm>
              <a:off x="0" y="0"/>
              <a:ext cx="3308519" cy="2865193"/>
              <a:chOff x="0" y="0"/>
              <a:chExt cx="3619627" cy="3134614"/>
            </a:xfrm>
          </p:grpSpPr>
          <p:sp>
            <p:nvSpPr>
              <p:cNvPr id="16" name="Freeform 1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7724500" y="2317173"/>
            <a:ext cx="7321033" cy="6340049"/>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grpSp>
        <p:nvGrpSpPr>
          <p:cNvPr id="4" name="Group 4"/>
          <p:cNvGrpSpPr/>
          <p:nvPr/>
        </p:nvGrpSpPr>
        <p:grpSpPr>
          <a:xfrm>
            <a:off x="15518543" y="7035126"/>
            <a:ext cx="4970154" cy="43041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6" name="Group 6"/>
          <p:cNvGrpSpPr/>
          <p:nvPr/>
        </p:nvGrpSpPr>
        <p:grpSpPr>
          <a:xfrm>
            <a:off x="15731941" y="5954842"/>
            <a:ext cx="2271679" cy="1967285"/>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grpSp>
        <p:nvGrpSpPr>
          <p:cNvPr id="8" name="Group 8"/>
          <p:cNvGrpSpPr/>
          <p:nvPr/>
        </p:nvGrpSpPr>
        <p:grpSpPr>
          <a:xfrm>
            <a:off x="17133369" y="373605"/>
            <a:ext cx="3799619" cy="3290488"/>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10" name="Group 10"/>
          <p:cNvGrpSpPr/>
          <p:nvPr/>
        </p:nvGrpSpPr>
        <p:grpSpPr>
          <a:xfrm rot="6020528">
            <a:off x="-1494829" y="9138940"/>
            <a:ext cx="7321033" cy="6340049"/>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grpSp>
        <p:nvGrpSpPr>
          <p:cNvPr id="12" name="Group 12"/>
          <p:cNvGrpSpPr/>
          <p:nvPr/>
        </p:nvGrpSpPr>
        <p:grpSpPr>
          <a:xfrm rot="6020528">
            <a:off x="-3352245" y="6166167"/>
            <a:ext cx="4970154" cy="4304177"/>
            <a:chOff x="0" y="0"/>
            <a:chExt cx="3619627" cy="3134614"/>
          </a:xfrm>
        </p:grpSpPr>
        <p:sp>
          <p:nvSpPr>
            <p:cNvPr id="13" name="Freeform 1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14" name="Group 14"/>
          <p:cNvGrpSpPr/>
          <p:nvPr/>
        </p:nvGrpSpPr>
        <p:grpSpPr>
          <a:xfrm rot="6020528">
            <a:off x="413101" y="6620933"/>
            <a:ext cx="2271679" cy="1967285"/>
            <a:chOff x="0" y="0"/>
            <a:chExt cx="3619627" cy="3134614"/>
          </a:xfrm>
        </p:grpSpPr>
        <p:sp>
          <p:nvSpPr>
            <p:cNvPr id="15" name="Freeform 1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grpSp>
        <p:nvGrpSpPr>
          <p:cNvPr id="16" name="Group 16"/>
          <p:cNvGrpSpPr/>
          <p:nvPr/>
        </p:nvGrpSpPr>
        <p:grpSpPr>
          <a:xfrm rot="6020528">
            <a:off x="4100094" y="8972750"/>
            <a:ext cx="3799619" cy="3290488"/>
            <a:chOff x="0" y="0"/>
            <a:chExt cx="3619627" cy="3134614"/>
          </a:xfrm>
        </p:grpSpPr>
        <p:sp>
          <p:nvSpPr>
            <p:cNvPr id="17" name="Freeform 1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sp>
        <p:nvSpPr>
          <p:cNvPr id="18" name="TextBox 18"/>
          <p:cNvSpPr txBox="1"/>
          <p:nvPr/>
        </p:nvSpPr>
        <p:spPr>
          <a:xfrm>
            <a:off x="2004075" y="4043492"/>
            <a:ext cx="15720426" cy="1377949"/>
          </a:xfrm>
          <a:prstGeom prst="rect">
            <a:avLst/>
          </a:prstGeom>
        </p:spPr>
        <p:txBody>
          <a:bodyPr lIns="0" tIns="0" rIns="0" bIns="0" rtlCol="0" anchor="t">
            <a:spAutoFit/>
          </a:bodyPr>
          <a:lstStyle/>
          <a:p>
            <a:pPr algn="just">
              <a:lnSpc>
                <a:spcPts val="11200"/>
              </a:lnSpc>
            </a:pPr>
            <a:r>
              <a:rPr lang="en-US" sz="8000">
                <a:solidFill>
                  <a:srgbClr val="FFFFFF"/>
                </a:solidFill>
                <a:latin typeface="Fredoka One"/>
              </a:rPr>
              <a:t>THANK YOU FOR LISTENING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028700" y="1323975"/>
            <a:ext cx="8218233"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TextBox 3"/>
          <p:cNvSpPr txBox="1"/>
          <p:nvPr/>
        </p:nvSpPr>
        <p:spPr>
          <a:xfrm>
            <a:off x="1028700" y="633413"/>
            <a:ext cx="7699330" cy="600075"/>
          </a:xfrm>
          <a:prstGeom prst="rect">
            <a:avLst/>
          </a:prstGeom>
        </p:spPr>
        <p:txBody>
          <a:bodyPr lIns="0" tIns="0" rIns="0" bIns="0" rtlCol="0" anchor="t">
            <a:spAutoFit/>
          </a:bodyPr>
          <a:lstStyle/>
          <a:p>
            <a:pPr>
              <a:lnSpc>
                <a:spcPts val="4799"/>
              </a:lnSpc>
              <a:spcBef>
                <a:spcPct val="0"/>
              </a:spcBef>
            </a:pPr>
            <a:r>
              <a:rPr lang="en-US" sz="3999" spc="-39">
                <a:solidFill>
                  <a:srgbClr val="000000"/>
                </a:solidFill>
                <a:latin typeface="Muli Bold"/>
              </a:rPr>
              <a:t>I. Lý do chọn đề tài</a:t>
            </a:r>
          </a:p>
        </p:txBody>
      </p:sp>
      <p:grpSp>
        <p:nvGrpSpPr>
          <p:cNvPr id="4" name="Group 4"/>
          <p:cNvGrpSpPr/>
          <p:nvPr/>
        </p:nvGrpSpPr>
        <p:grpSpPr>
          <a:xfrm>
            <a:off x="7258040" y="3375569"/>
            <a:ext cx="10001260" cy="5882731"/>
            <a:chOff x="0" y="0"/>
            <a:chExt cx="13335014" cy="7843641"/>
          </a:xfrm>
        </p:grpSpPr>
        <p:sp>
          <p:nvSpPr>
            <p:cNvPr id="5" name="Freeform 5"/>
            <p:cNvSpPr/>
            <p:nvPr/>
          </p:nvSpPr>
          <p:spPr>
            <a:xfrm>
              <a:off x="0" y="0"/>
              <a:ext cx="13335014" cy="7843641"/>
            </a:xfrm>
            <a:custGeom>
              <a:avLst/>
              <a:gdLst/>
              <a:ahLst/>
              <a:cxnLst/>
              <a:rect l="l" t="t" r="r" b="b"/>
              <a:pathLst>
                <a:path w="13335014" h="7843641">
                  <a:moveTo>
                    <a:pt x="0" y="0"/>
                  </a:moveTo>
                  <a:lnTo>
                    <a:pt x="13335014" y="0"/>
                  </a:lnTo>
                  <a:lnTo>
                    <a:pt x="13335014" y="7843641"/>
                  </a:lnTo>
                  <a:lnTo>
                    <a:pt x="0" y="7843641"/>
                  </a:lnTo>
                  <a:lnTo>
                    <a:pt x="0" y="0"/>
                  </a:lnTo>
                  <a:close/>
                </a:path>
              </a:pathLst>
            </a:custGeom>
            <a:blipFill>
              <a:blip r:embed="rId2"/>
              <a:stretch>
                <a:fillRect l="-804"/>
              </a:stretch>
            </a:blipFill>
          </p:spPr>
          <p:txBody>
            <a:bodyPr/>
            <a:lstStyle/>
            <a:p>
              <a:endParaRPr lang="en-US"/>
            </a:p>
          </p:txBody>
        </p:sp>
        <p:sp>
          <p:nvSpPr>
            <p:cNvPr id="6" name="Freeform 6"/>
            <p:cNvSpPr/>
            <p:nvPr/>
          </p:nvSpPr>
          <p:spPr>
            <a:xfrm>
              <a:off x="0" y="0"/>
              <a:ext cx="13255774" cy="5167522"/>
            </a:xfrm>
            <a:custGeom>
              <a:avLst/>
              <a:gdLst/>
              <a:ahLst/>
              <a:cxnLst/>
              <a:rect l="l" t="t" r="r" b="b"/>
              <a:pathLst>
                <a:path w="13255774" h="5167522">
                  <a:moveTo>
                    <a:pt x="0" y="0"/>
                  </a:moveTo>
                  <a:lnTo>
                    <a:pt x="13255774" y="0"/>
                  </a:lnTo>
                  <a:lnTo>
                    <a:pt x="13255774" y="5167522"/>
                  </a:lnTo>
                  <a:lnTo>
                    <a:pt x="0" y="5167522"/>
                  </a:lnTo>
                  <a:lnTo>
                    <a:pt x="0" y="0"/>
                  </a:lnTo>
                  <a:close/>
                </a:path>
              </a:pathLst>
            </a:custGeom>
            <a:blipFill>
              <a:blip r:embed="rId3"/>
              <a:stretch>
                <a:fillRect l="-409" b="-50293"/>
              </a:stretch>
            </a:blipFill>
          </p:spPr>
          <p:txBody>
            <a:bodyPr/>
            <a:lstStyle/>
            <a:p>
              <a:endParaRPr lang="en-US"/>
            </a:p>
          </p:txBody>
        </p:sp>
        <p:sp>
          <p:nvSpPr>
            <p:cNvPr id="7" name="TextBox 7"/>
            <p:cNvSpPr txBox="1"/>
            <p:nvPr/>
          </p:nvSpPr>
          <p:spPr>
            <a:xfrm>
              <a:off x="9621636" y="5177047"/>
              <a:ext cx="2602457" cy="1965683"/>
            </a:xfrm>
            <a:prstGeom prst="rect">
              <a:avLst/>
            </a:prstGeom>
          </p:spPr>
          <p:txBody>
            <a:bodyPr lIns="0" tIns="0" rIns="0" bIns="0" rtlCol="0" anchor="t">
              <a:spAutoFit/>
            </a:bodyPr>
            <a:lstStyle/>
            <a:p>
              <a:pPr algn="ctr">
                <a:lnSpc>
                  <a:spcPts val="2948"/>
                </a:lnSpc>
              </a:pPr>
              <a:r>
                <a:rPr lang="en-US" sz="2563" spc="-53" dirty="0" err="1">
                  <a:solidFill>
                    <a:srgbClr val="BF931C"/>
                  </a:solidFill>
                  <a:latin typeface="RQND Pro"/>
                </a:rPr>
                <a:t>Làm</a:t>
              </a:r>
              <a:r>
                <a:rPr lang="en-US" sz="2563" spc="-53" dirty="0">
                  <a:solidFill>
                    <a:srgbClr val="BF931C"/>
                  </a:solidFill>
                  <a:latin typeface="RQND Pro"/>
                </a:rPr>
                <a:t> </a:t>
              </a:r>
              <a:r>
                <a:rPr lang="en-US" sz="2563" spc="-53" dirty="0" err="1">
                  <a:solidFill>
                    <a:srgbClr val="BF931C"/>
                  </a:solidFill>
                  <a:latin typeface="RQND Pro"/>
                </a:rPr>
                <a:t>cách</a:t>
              </a:r>
              <a:r>
                <a:rPr lang="en-US" sz="2563" spc="-53" dirty="0">
                  <a:solidFill>
                    <a:srgbClr val="BF931C"/>
                  </a:solidFill>
                  <a:latin typeface="RQND Pro"/>
                </a:rPr>
                <a:t> </a:t>
              </a:r>
              <a:r>
                <a:rPr lang="en-US" sz="2563" spc="-53" dirty="0" err="1">
                  <a:solidFill>
                    <a:srgbClr val="BF931C"/>
                  </a:solidFill>
                  <a:latin typeface="RQND Pro"/>
                </a:rPr>
                <a:t>nào</a:t>
              </a:r>
              <a:r>
                <a:rPr lang="en-US" sz="2563" spc="-53" dirty="0">
                  <a:solidFill>
                    <a:srgbClr val="BF931C"/>
                  </a:solidFill>
                  <a:latin typeface="RQND Pro"/>
                </a:rPr>
                <a:t> </a:t>
              </a:r>
              <a:r>
                <a:rPr lang="en-US" sz="2563" spc="-53" dirty="0" err="1">
                  <a:solidFill>
                    <a:srgbClr val="BF931C"/>
                  </a:solidFill>
                  <a:latin typeface="RQND Pro"/>
                </a:rPr>
                <a:t>để</a:t>
              </a:r>
              <a:r>
                <a:rPr lang="en-US" sz="2563" spc="-53" dirty="0">
                  <a:solidFill>
                    <a:srgbClr val="BF931C"/>
                  </a:solidFill>
                  <a:latin typeface="RQND Pro"/>
                </a:rPr>
                <a:t> THEO DÕI CÁC </a:t>
              </a:r>
              <a:r>
                <a:rPr lang="en-US" sz="2563" spc="-53" dirty="0" err="1">
                  <a:solidFill>
                    <a:srgbClr val="BF931C"/>
                  </a:solidFill>
                  <a:latin typeface="RQND Pro"/>
                </a:rPr>
                <a:t>Sự</a:t>
              </a:r>
              <a:r>
                <a:rPr lang="en-US" sz="2563" spc="-53" dirty="0">
                  <a:solidFill>
                    <a:srgbClr val="BF931C"/>
                  </a:solidFill>
                  <a:latin typeface="RQND Pro"/>
                </a:rPr>
                <a:t> KIỆN NÀY?</a:t>
              </a:r>
            </a:p>
          </p:txBody>
        </p:sp>
      </p:grpSp>
      <p:sp>
        <p:nvSpPr>
          <p:cNvPr id="8" name="TextBox 8"/>
          <p:cNvSpPr txBox="1"/>
          <p:nvPr/>
        </p:nvSpPr>
        <p:spPr>
          <a:xfrm>
            <a:off x="1028700" y="1505273"/>
            <a:ext cx="14421488" cy="2297430"/>
          </a:xfrm>
          <a:prstGeom prst="rect">
            <a:avLst/>
          </a:prstGeom>
        </p:spPr>
        <p:txBody>
          <a:bodyPr lIns="0" tIns="0" rIns="0" bIns="0" rtlCol="0" anchor="t">
            <a:spAutoFit/>
          </a:bodyPr>
          <a:lstStyle/>
          <a:p>
            <a:pPr>
              <a:lnSpc>
                <a:spcPts val="4620"/>
              </a:lnSpc>
              <a:spcBef>
                <a:spcPct val="0"/>
              </a:spcBef>
            </a:pPr>
            <a:r>
              <a:rPr lang="en-US" sz="3300">
                <a:solidFill>
                  <a:srgbClr val="000000"/>
                </a:solidFill>
                <a:latin typeface="Muli"/>
              </a:rPr>
              <a:t>Theo thời gian, dựa theo với nhu cầu phát triển, càng có nhiều service được kết nối với nhau trong một hệ. Điều này đặt ra một câu hỏi: Nếu xảy ra lỗi trong quá trình truy vấn dữ liệu thì liệu có cách nào để tìm ra vị trí lỗi trong hàng chục service hiện có?</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3712799"/>
            <a:ext cx="16230600" cy="5410200"/>
          </a:xfrm>
          <a:custGeom>
            <a:avLst/>
            <a:gdLst/>
            <a:ahLst/>
            <a:cxnLst/>
            <a:rect l="l" t="t" r="r" b="b"/>
            <a:pathLst>
              <a:path w="16230600" h="5410200">
                <a:moveTo>
                  <a:pt x="0" y="0"/>
                </a:moveTo>
                <a:lnTo>
                  <a:pt x="16230600" y="0"/>
                </a:lnTo>
                <a:lnTo>
                  <a:pt x="16230600" y="5410200"/>
                </a:lnTo>
                <a:lnTo>
                  <a:pt x="0" y="54102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364415" y="1626833"/>
            <a:ext cx="3263496" cy="570865"/>
          </a:xfrm>
          <a:prstGeom prst="rect">
            <a:avLst/>
          </a:prstGeom>
        </p:spPr>
        <p:txBody>
          <a:bodyPr wrap="square" lIns="0" tIns="0" rIns="0" bIns="0" rtlCol="0" anchor="t">
            <a:spAutoFit/>
          </a:bodyPr>
          <a:lstStyle/>
          <a:p>
            <a:pPr algn="ctr">
              <a:lnSpc>
                <a:spcPts val="4759"/>
              </a:lnSpc>
            </a:pPr>
            <a:r>
              <a:rPr lang="en-US" sz="3399" dirty="0" err="1">
                <a:solidFill>
                  <a:srgbClr val="000000"/>
                </a:solidFill>
                <a:latin typeface="Muli Bold"/>
              </a:rPr>
              <a:t>Giải</a:t>
            </a:r>
            <a:r>
              <a:rPr lang="en-US" sz="3399" dirty="0">
                <a:solidFill>
                  <a:srgbClr val="000000"/>
                </a:solidFill>
                <a:latin typeface="Muli Bold"/>
              </a:rPr>
              <a:t> </a:t>
            </a:r>
            <a:r>
              <a:rPr lang="en-US" sz="3399" dirty="0" err="1">
                <a:solidFill>
                  <a:srgbClr val="000000"/>
                </a:solidFill>
                <a:latin typeface="Muli Bold"/>
              </a:rPr>
              <a:t>pháp</a:t>
            </a:r>
            <a:r>
              <a:rPr lang="en-US" sz="3399" dirty="0">
                <a:solidFill>
                  <a:srgbClr val="000000"/>
                </a:solidFill>
                <a:latin typeface="Muli Bold"/>
              </a:rPr>
              <a:t>:</a:t>
            </a:r>
          </a:p>
        </p:txBody>
      </p:sp>
      <p:sp>
        <p:nvSpPr>
          <p:cNvPr id="4" name="TextBox 4"/>
          <p:cNvSpPr txBox="1"/>
          <p:nvPr/>
        </p:nvSpPr>
        <p:spPr>
          <a:xfrm>
            <a:off x="1364415" y="2235798"/>
            <a:ext cx="7779585" cy="528320"/>
          </a:xfrm>
          <a:prstGeom prst="rect">
            <a:avLst/>
          </a:prstGeom>
        </p:spPr>
        <p:txBody>
          <a:bodyPr lIns="0" tIns="0" rIns="0" bIns="0" rtlCol="0" anchor="t">
            <a:spAutoFit/>
          </a:bodyPr>
          <a:lstStyle/>
          <a:p>
            <a:pPr marL="690881" lvl="1" indent="-345440">
              <a:lnSpc>
                <a:spcPts val="4480"/>
              </a:lnSpc>
              <a:buFont typeface="Arial"/>
              <a:buChar char="•"/>
            </a:pPr>
            <a:r>
              <a:rPr lang="en-US" sz="3200" dirty="0" err="1">
                <a:solidFill>
                  <a:srgbClr val="000000"/>
                </a:solidFill>
                <a:latin typeface="Muli"/>
              </a:rPr>
              <a:t>Xây</a:t>
            </a:r>
            <a:r>
              <a:rPr lang="en-US" sz="3200" dirty="0">
                <a:solidFill>
                  <a:srgbClr val="000000"/>
                </a:solidFill>
                <a:latin typeface="Muli"/>
              </a:rPr>
              <a:t> </a:t>
            </a:r>
            <a:r>
              <a:rPr lang="en-US" sz="3200" dirty="0" err="1">
                <a:solidFill>
                  <a:srgbClr val="000000"/>
                </a:solidFill>
                <a:latin typeface="Muli"/>
              </a:rPr>
              <a:t>dựng</a:t>
            </a:r>
            <a:r>
              <a:rPr lang="en-US" sz="3200" dirty="0">
                <a:solidFill>
                  <a:srgbClr val="000000"/>
                </a:solidFill>
                <a:latin typeface="Muli"/>
              </a:rPr>
              <a:t> </a:t>
            </a:r>
            <a:r>
              <a:rPr lang="en-US" sz="3200" dirty="0" err="1">
                <a:solidFill>
                  <a:srgbClr val="000000"/>
                </a:solidFill>
                <a:latin typeface="Muli"/>
              </a:rPr>
              <a:t>hệ</a:t>
            </a:r>
            <a:r>
              <a:rPr lang="en-US" sz="3200" dirty="0">
                <a:solidFill>
                  <a:srgbClr val="000000"/>
                </a:solidFill>
                <a:latin typeface="Muli"/>
              </a:rPr>
              <a:t> </a:t>
            </a:r>
            <a:r>
              <a:rPr lang="en-US" sz="3200" dirty="0" err="1">
                <a:solidFill>
                  <a:srgbClr val="000000"/>
                </a:solidFill>
                <a:latin typeface="Muli"/>
              </a:rPr>
              <a:t>thống</a:t>
            </a:r>
            <a:r>
              <a:rPr lang="en-US" sz="3200" dirty="0">
                <a:solidFill>
                  <a:srgbClr val="000000"/>
                </a:solidFill>
                <a:latin typeface="Muli"/>
              </a:rPr>
              <a:t> </a:t>
            </a:r>
            <a:r>
              <a:rPr lang="en-US" sz="3200" dirty="0" err="1">
                <a:solidFill>
                  <a:srgbClr val="000000"/>
                </a:solidFill>
                <a:latin typeface="Muli"/>
              </a:rPr>
              <a:t>giám</a:t>
            </a:r>
            <a:r>
              <a:rPr lang="en-US" sz="3200" dirty="0">
                <a:solidFill>
                  <a:srgbClr val="000000"/>
                </a:solidFill>
                <a:latin typeface="Muli"/>
              </a:rPr>
              <a:t> </a:t>
            </a:r>
            <a:r>
              <a:rPr lang="en-US" sz="3200" dirty="0" err="1">
                <a:solidFill>
                  <a:srgbClr val="000000"/>
                </a:solidFill>
                <a:latin typeface="Muli"/>
              </a:rPr>
              <a:t>sát</a:t>
            </a:r>
            <a:endParaRPr lang="en-US" sz="3200" dirty="0">
              <a:solidFill>
                <a:srgbClr val="000000"/>
              </a:solidFill>
              <a:latin typeface="Muli"/>
            </a:endParaRPr>
          </a:p>
        </p:txBody>
      </p:sp>
      <p:grpSp>
        <p:nvGrpSpPr>
          <p:cNvPr id="5" name="Group 5"/>
          <p:cNvGrpSpPr/>
          <p:nvPr/>
        </p:nvGrpSpPr>
        <p:grpSpPr>
          <a:xfrm>
            <a:off x="13660090" y="-135282"/>
            <a:ext cx="4201515" cy="3638531"/>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7" name="Group 7"/>
          <p:cNvGrpSpPr/>
          <p:nvPr/>
        </p:nvGrpSpPr>
        <p:grpSpPr>
          <a:xfrm>
            <a:off x="13243939" y="-956153"/>
            <a:ext cx="2481390" cy="2148895"/>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9" name="AutoShape 9"/>
          <p:cNvSpPr/>
          <p:nvPr/>
        </p:nvSpPr>
        <p:spPr>
          <a:xfrm>
            <a:off x="1028700" y="1323975"/>
            <a:ext cx="8218233" cy="0"/>
          </a:xfrm>
          <a:prstGeom prst="line">
            <a:avLst/>
          </a:prstGeom>
          <a:ln w="9525" cap="flat">
            <a:solidFill>
              <a:srgbClr val="000000"/>
            </a:solidFill>
            <a:prstDash val="solid"/>
            <a:headEnd type="none" w="sm" len="sm"/>
            <a:tailEnd type="none" w="sm" len="sm"/>
          </a:ln>
        </p:spPr>
        <p:txBody>
          <a:bodyPr/>
          <a:lstStyle/>
          <a:p>
            <a:endParaRPr lang="en-US"/>
          </a:p>
        </p:txBody>
      </p:sp>
      <p:sp>
        <p:nvSpPr>
          <p:cNvPr id="10" name="TextBox 10"/>
          <p:cNvSpPr txBox="1"/>
          <p:nvPr/>
        </p:nvSpPr>
        <p:spPr>
          <a:xfrm>
            <a:off x="1028700" y="633413"/>
            <a:ext cx="7699330" cy="600075"/>
          </a:xfrm>
          <a:prstGeom prst="rect">
            <a:avLst/>
          </a:prstGeom>
        </p:spPr>
        <p:txBody>
          <a:bodyPr lIns="0" tIns="0" rIns="0" bIns="0" rtlCol="0" anchor="t">
            <a:spAutoFit/>
          </a:bodyPr>
          <a:lstStyle/>
          <a:p>
            <a:pPr>
              <a:lnSpc>
                <a:spcPts val="4799"/>
              </a:lnSpc>
              <a:spcBef>
                <a:spcPct val="0"/>
              </a:spcBef>
            </a:pPr>
            <a:r>
              <a:rPr lang="en-US" sz="3999" spc="-39">
                <a:solidFill>
                  <a:srgbClr val="000000"/>
                </a:solidFill>
                <a:latin typeface="Muli Bold"/>
              </a:rPr>
              <a:t>I. Lý do chọn đề tài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37876" y="2164624"/>
            <a:ext cx="7219714" cy="4692712"/>
          </a:xfrm>
          <a:custGeom>
            <a:avLst/>
            <a:gdLst/>
            <a:ahLst/>
            <a:cxnLst/>
            <a:rect l="l" t="t" r="r" b="b"/>
            <a:pathLst>
              <a:path w="7219714" h="4692712">
                <a:moveTo>
                  <a:pt x="0" y="0"/>
                </a:moveTo>
                <a:lnTo>
                  <a:pt x="7219714" y="0"/>
                </a:lnTo>
                <a:lnTo>
                  <a:pt x="7219714" y="4692712"/>
                </a:lnTo>
                <a:lnTo>
                  <a:pt x="0" y="4692712"/>
                </a:lnTo>
                <a:lnTo>
                  <a:pt x="0" y="0"/>
                </a:lnTo>
                <a:close/>
              </a:path>
            </a:pathLst>
          </a:custGeom>
          <a:blipFill>
            <a:blip r:embed="rId2"/>
            <a:stretch>
              <a:fillRect r="-5631"/>
            </a:stretch>
          </a:blipFill>
        </p:spPr>
        <p:txBody>
          <a:bodyPr/>
          <a:lstStyle/>
          <a:p>
            <a:endParaRPr lang="en-US"/>
          </a:p>
        </p:txBody>
      </p:sp>
      <p:sp>
        <p:nvSpPr>
          <p:cNvPr id="3" name="Freeform 3"/>
          <p:cNvSpPr/>
          <p:nvPr/>
        </p:nvSpPr>
        <p:spPr>
          <a:xfrm>
            <a:off x="5473697" y="7146204"/>
            <a:ext cx="7406352" cy="2560976"/>
          </a:xfrm>
          <a:custGeom>
            <a:avLst/>
            <a:gdLst/>
            <a:ahLst/>
            <a:cxnLst/>
            <a:rect l="l" t="t" r="r" b="b"/>
            <a:pathLst>
              <a:path w="7406352" h="2560976">
                <a:moveTo>
                  <a:pt x="0" y="0"/>
                </a:moveTo>
                <a:lnTo>
                  <a:pt x="7406352" y="0"/>
                </a:lnTo>
                <a:lnTo>
                  <a:pt x="7406352" y="2560976"/>
                </a:lnTo>
                <a:lnTo>
                  <a:pt x="0" y="2560976"/>
                </a:lnTo>
                <a:lnTo>
                  <a:pt x="0" y="0"/>
                </a:lnTo>
                <a:close/>
              </a:path>
            </a:pathLst>
          </a:custGeom>
          <a:blipFill>
            <a:blip r:embed="rId3"/>
            <a:stretch>
              <a:fillRect t="-7727"/>
            </a:stretch>
          </a:blipFill>
        </p:spPr>
        <p:txBody>
          <a:bodyPr/>
          <a:lstStyle/>
          <a:p>
            <a:endParaRPr lang="en-US"/>
          </a:p>
        </p:txBody>
      </p:sp>
      <p:sp>
        <p:nvSpPr>
          <p:cNvPr id="4" name="Freeform 4"/>
          <p:cNvSpPr/>
          <p:nvPr/>
        </p:nvSpPr>
        <p:spPr>
          <a:xfrm>
            <a:off x="8668523" y="2164624"/>
            <a:ext cx="8590777" cy="4692712"/>
          </a:xfrm>
          <a:custGeom>
            <a:avLst/>
            <a:gdLst/>
            <a:ahLst/>
            <a:cxnLst/>
            <a:rect l="l" t="t" r="r" b="b"/>
            <a:pathLst>
              <a:path w="8590777" h="4692712">
                <a:moveTo>
                  <a:pt x="0" y="0"/>
                </a:moveTo>
                <a:lnTo>
                  <a:pt x="8590777" y="0"/>
                </a:lnTo>
                <a:lnTo>
                  <a:pt x="8590777" y="4692712"/>
                </a:lnTo>
                <a:lnTo>
                  <a:pt x="0" y="469271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31969" y="1461235"/>
            <a:ext cx="7696061" cy="513741"/>
          </a:xfrm>
          <a:prstGeom prst="rect">
            <a:avLst/>
          </a:prstGeom>
        </p:spPr>
        <p:txBody>
          <a:bodyPr lIns="0" tIns="0" rIns="0" bIns="0" rtlCol="0" anchor="t">
            <a:spAutoFit/>
          </a:bodyPr>
          <a:lstStyle/>
          <a:p>
            <a:pPr>
              <a:lnSpc>
                <a:spcPts val="4233"/>
              </a:lnSpc>
            </a:pPr>
            <a:r>
              <a:rPr lang="en-US" sz="3023">
                <a:solidFill>
                  <a:srgbClr val="000000"/>
                </a:solidFill>
                <a:latin typeface="Muli Bold"/>
              </a:rPr>
              <a:t>Các phần mềm trên thị trường hiện tại</a:t>
            </a:r>
          </a:p>
        </p:txBody>
      </p:sp>
      <p:sp>
        <p:nvSpPr>
          <p:cNvPr id="6" name="AutoShape 6"/>
          <p:cNvSpPr/>
          <p:nvPr/>
        </p:nvSpPr>
        <p:spPr>
          <a:xfrm>
            <a:off x="1028700" y="1323975"/>
            <a:ext cx="8218233" cy="0"/>
          </a:xfrm>
          <a:prstGeom prst="line">
            <a:avLst/>
          </a:prstGeom>
          <a:ln w="9525" cap="flat">
            <a:solidFill>
              <a:srgbClr val="000000"/>
            </a:solidFill>
            <a:prstDash val="solid"/>
            <a:headEnd type="none" w="sm" len="sm"/>
            <a:tailEnd type="none" w="sm" len="sm"/>
          </a:ln>
        </p:spPr>
        <p:txBody>
          <a:bodyPr/>
          <a:lstStyle/>
          <a:p>
            <a:endParaRPr lang="en-US"/>
          </a:p>
        </p:txBody>
      </p:sp>
      <p:sp>
        <p:nvSpPr>
          <p:cNvPr id="7" name="TextBox 7"/>
          <p:cNvSpPr txBox="1"/>
          <p:nvPr/>
        </p:nvSpPr>
        <p:spPr>
          <a:xfrm>
            <a:off x="1028700" y="633413"/>
            <a:ext cx="7699330" cy="600075"/>
          </a:xfrm>
          <a:prstGeom prst="rect">
            <a:avLst/>
          </a:prstGeom>
        </p:spPr>
        <p:txBody>
          <a:bodyPr lIns="0" tIns="0" rIns="0" bIns="0" rtlCol="0" anchor="t">
            <a:spAutoFit/>
          </a:bodyPr>
          <a:lstStyle/>
          <a:p>
            <a:pPr>
              <a:lnSpc>
                <a:spcPts val="4799"/>
              </a:lnSpc>
              <a:spcBef>
                <a:spcPct val="0"/>
              </a:spcBef>
            </a:pPr>
            <a:r>
              <a:rPr lang="en-US" sz="3999" spc="-39">
                <a:solidFill>
                  <a:srgbClr val="000000"/>
                </a:solidFill>
                <a:latin typeface="Muli Bold"/>
              </a:rPr>
              <a:t>I. Lý do chọn đề tài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234186" y="1626833"/>
            <a:ext cx="5014213" cy="570865"/>
          </a:xfrm>
          <a:prstGeom prst="rect">
            <a:avLst/>
          </a:prstGeom>
        </p:spPr>
        <p:txBody>
          <a:bodyPr wrap="square" lIns="0" tIns="0" rIns="0" bIns="0" rtlCol="0" anchor="t">
            <a:spAutoFit/>
          </a:bodyPr>
          <a:lstStyle/>
          <a:p>
            <a:pPr>
              <a:lnSpc>
                <a:spcPts val="4759"/>
              </a:lnSpc>
            </a:pPr>
            <a:r>
              <a:rPr lang="en-US" sz="3399" dirty="0" err="1">
                <a:solidFill>
                  <a:srgbClr val="000000"/>
                </a:solidFill>
                <a:latin typeface="Muli Bold"/>
              </a:rPr>
              <a:t>Thị</a:t>
            </a:r>
            <a:r>
              <a:rPr lang="en-US" sz="3399" dirty="0">
                <a:solidFill>
                  <a:srgbClr val="000000"/>
                </a:solidFill>
                <a:latin typeface="Muli Bold"/>
              </a:rPr>
              <a:t> </a:t>
            </a:r>
            <a:r>
              <a:rPr lang="en-US" sz="3399" dirty="0" err="1">
                <a:solidFill>
                  <a:srgbClr val="000000"/>
                </a:solidFill>
                <a:latin typeface="Muli Bold"/>
              </a:rPr>
              <a:t>trường</a:t>
            </a:r>
            <a:r>
              <a:rPr lang="en-US" sz="3399" dirty="0">
                <a:solidFill>
                  <a:srgbClr val="000000"/>
                </a:solidFill>
                <a:latin typeface="Muli Bold"/>
              </a:rPr>
              <a:t> </a:t>
            </a:r>
            <a:r>
              <a:rPr lang="en-US" sz="3399" dirty="0" err="1">
                <a:solidFill>
                  <a:srgbClr val="000000"/>
                </a:solidFill>
                <a:latin typeface="Muli Bold"/>
              </a:rPr>
              <a:t>hiện</a:t>
            </a:r>
            <a:r>
              <a:rPr lang="en-US" sz="3399" dirty="0">
                <a:solidFill>
                  <a:srgbClr val="000000"/>
                </a:solidFill>
                <a:latin typeface="Muli Bold"/>
              </a:rPr>
              <a:t> </a:t>
            </a:r>
            <a:r>
              <a:rPr lang="en-US" sz="3399" dirty="0" err="1">
                <a:solidFill>
                  <a:srgbClr val="000000"/>
                </a:solidFill>
                <a:latin typeface="Muli Bold"/>
              </a:rPr>
              <a:t>tại</a:t>
            </a:r>
            <a:endParaRPr lang="en-US" sz="3399" dirty="0">
              <a:solidFill>
                <a:srgbClr val="000000"/>
              </a:solidFill>
              <a:latin typeface="Muli Bold"/>
            </a:endParaRPr>
          </a:p>
        </p:txBody>
      </p:sp>
      <p:sp>
        <p:nvSpPr>
          <p:cNvPr id="3" name="TextBox 3"/>
          <p:cNvSpPr txBox="1"/>
          <p:nvPr/>
        </p:nvSpPr>
        <p:spPr>
          <a:xfrm>
            <a:off x="1234187" y="2283168"/>
            <a:ext cx="12631390" cy="4321810"/>
          </a:xfrm>
          <a:prstGeom prst="rect">
            <a:avLst/>
          </a:prstGeom>
        </p:spPr>
        <p:txBody>
          <a:bodyPr lIns="0" tIns="0" rIns="0" bIns="0" rtlCol="0" anchor="t">
            <a:spAutoFit/>
          </a:bodyPr>
          <a:lstStyle/>
          <a:p>
            <a:pPr>
              <a:lnSpc>
                <a:spcPts val="4340"/>
              </a:lnSpc>
              <a:spcBef>
                <a:spcPct val="0"/>
              </a:spcBef>
            </a:pPr>
            <a:r>
              <a:rPr lang="en-US" sz="3100">
                <a:solidFill>
                  <a:srgbClr val="000000"/>
                </a:solidFill>
                <a:latin typeface="Muli"/>
              </a:rPr>
              <a:t>Ưu điểm của các dịch vụ giám sát trên thị trường hiện nay:</a:t>
            </a:r>
          </a:p>
          <a:p>
            <a:pPr marL="669291" lvl="1" indent="-334646">
              <a:lnSpc>
                <a:spcPts val="4340"/>
              </a:lnSpc>
              <a:buFont typeface="Arial"/>
              <a:buChar char="•"/>
            </a:pPr>
            <a:r>
              <a:rPr lang="en-US" sz="3100">
                <a:solidFill>
                  <a:srgbClr val="000000"/>
                </a:solidFill>
                <a:latin typeface="Muli"/>
              </a:rPr>
              <a:t>Hỗ trợ tích hợp với nhiều service, môi trường đám mây, ứng dụng đa nền tảng</a:t>
            </a:r>
          </a:p>
          <a:p>
            <a:pPr marL="669291" lvl="1" indent="-334646">
              <a:lnSpc>
                <a:spcPts val="4340"/>
              </a:lnSpc>
              <a:spcBef>
                <a:spcPct val="0"/>
              </a:spcBef>
              <a:buFont typeface="Arial"/>
              <a:buChar char="•"/>
            </a:pPr>
            <a:r>
              <a:rPr lang="en-US" sz="3100">
                <a:solidFill>
                  <a:srgbClr val="000000"/>
                </a:solidFill>
                <a:latin typeface="Muli"/>
              </a:rPr>
              <a:t>Service mapping</a:t>
            </a:r>
          </a:p>
          <a:p>
            <a:pPr marL="669291" lvl="1" indent="-334646">
              <a:lnSpc>
                <a:spcPts val="4340"/>
              </a:lnSpc>
              <a:spcBef>
                <a:spcPct val="0"/>
              </a:spcBef>
              <a:buFont typeface="Arial"/>
              <a:buChar char="•"/>
            </a:pPr>
            <a:r>
              <a:rPr lang="en-US" sz="3100">
                <a:solidFill>
                  <a:srgbClr val="000000"/>
                </a:solidFill>
                <a:latin typeface="Muli"/>
              </a:rPr>
              <a:t>Thông báo và cảnh báo thời gian thực ngay khi xảy ra lỗi</a:t>
            </a:r>
          </a:p>
          <a:p>
            <a:pPr marL="669291" lvl="1" indent="-334646">
              <a:lnSpc>
                <a:spcPts val="4340"/>
              </a:lnSpc>
              <a:spcBef>
                <a:spcPct val="0"/>
              </a:spcBef>
              <a:buFont typeface="Arial"/>
              <a:buChar char="•"/>
            </a:pPr>
            <a:r>
              <a:rPr lang="en-US" sz="3100">
                <a:solidFill>
                  <a:srgbClr val="000000"/>
                </a:solidFill>
                <a:latin typeface="Muli"/>
              </a:rPr>
              <a:t>Tự động hóa </a:t>
            </a:r>
          </a:p>
          <a:p>
            <a:pPr marL="669291" lvl="1" indent="-334646">
              <a:lnSpc>
                <a:spcPts val="4340"/>
              </a:lnSpc>
              <a:spcBef>
                <a:spcPct val="0"/>
              </a:spcBef>
              <a:buFont typeface="Arial"/>
              <a:buChar char="•"/>
            </a:pPr>
            <a:r>
              <a:rPr lang="en-US" sz="3100">
                <a:solidFill>
                  <a:srgbClr val="000000"/>
                </a:solidFill>
                <a:latin typeface="Muli"/>
              </a:rPr>
              <a:t>Theo dõi hiệu suất ứng dụng</a:t>
            </a:r>
          </a:p>
          <a:p>
            <a:pPr marL="669291" lvl="1" indent="-334646">
              <a:lnSpc>
                <a:spcPts val="4340"/>
              </a:lnSpc>
              <a:spcBef>
                <a:spcPct val="0"/>
              </a:spcBef>
              <a:buFont typeface="Arial"/>
              <a:buChar char="•"/>
            </a:pPr>
            <a:r>
              <a:rPr lang="en-US" sz="3100">
                <a:solidFill>
                  <a:srgbClr val="000000"/>
                </a:solidFill>
                <a:latin typeface="Muli"/>
              </a:rPr>
              <a:t>Hỗ trợ dự báo lỗi</a:t>
            </a:r>
          </a:p>
        </p:txBody>
      </p:sp>
      <p:grpSp>
        <p:nvGrpSpPr>
          <p:cNvPr id="4" name="Group 4"/>
          <p:cNvGrpSpPr/>
          <p:nvPr/>
        </p:nvGrpSpPr>
        <p:grpSpPr>
          <a:xfrm>
            <a:off x="13660090" y="-135282"/>
            <a:ext cx="4201515" cy="3638531"/>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6" name="Group 6"/>
          <p:cNvGrpSpPr/>
          <p:nvPr/>
        </p:nvGrpSpPr>
        <p:grpSpPr>
          <a:xfrm>
            <a:off x="13243939" y="-956153"/>
            <a:ext cx="2481390" cy="2148895"/>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8" name="AutoShape 8"/>
          <p:cNvSpPr/>
          <p:nvPr/>
        </p:nvSpPr>
        <p:spPr>
          <a:xfrm>
            <a:off x="1028700" y="1323975"/>
            <a:ext cx="8218233" cy="0"/>
          </a:xfrm>
          <a:prstGeom prst="line">
            <a:avLst/>
          </a:prstGeom>
          <a:ln w="9525" cap="flat">
            <a:solidFill>
              <a:srgbClr val="000000"/>
            </a:solidFill>
            <a:prstDash val="solid"/>
            <a:headEnd type="none" w="sm" len="sm"/>
            <a:tailEnd type="none" w="sm" len="sm"/>
          </a:ln>
        </p:spPr>
        <p:txBody>
          <a:bodyPr/>
          <a:lstStyle/>
          <a:p>
            <a:endParaRPr lang="en-US"/>
          </a:p>
        </p:txBody>
      </p:sp>
      <p:sp>
        <p:nvSpPr>
          <p:cNvPr id="9" name="TextBox 9"/>
          <p:cNvSpPr txBox="1"/>
          <p:nvPr/>
        </p:nvSpPr>
        <p:spPr>
          <a:xfrm>
            <a:off x="1028700" y="633413"/>
            <a:ext cx="7699330" cy="600075"/>
          </a:xfrm>
          <a:prstGeom prst="rect">
            <a:avLst/>
          </a:prstGeom>
        </p:spPr>
        <p:txBody>
          <a:bodyPr lIns="0" tIns="0" rIns="0" bIns="0" rtlCol="0" anchor="t">
            <a:spAutoFit/>
          </a:bodyPr>
          <a:lstStyle/>
          <a:p>
            <a:pPr>
              <a:lnSpc>
                <a:spcPts val="4799"/>
              </a:lnSpc>
              <a:spcBef>
                <a:spcPct val="0"/>
              </a:spcBef>
            </a:pPr>
            <a:r>
              <a:rPr lang="en-US" sz="3999" spc="-39">
                <a:solidFill>
                  <a:srgbClr val="000000"/>
                </a:solidFill>
                <a:latin typeface="Muli Bold"/>
              </a:rPr>
              <a:t>I. Lý do chọn đề tài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6" name="Freeform 6"/>
          <p:cNvSpPr/>
          <p:nvPr/>
        </p:nvSpPr>
        <p:spPr>
          <a:xfrm>
            <a:off x="281497" y="3467273"/>
            <a:ext cx="9369660" cy="5445880"/>
          </a:xfrm>
          <a:custGeom>
            <a:avLst/>
            <a:gdLst/>
            <a:ahLst/>
            <a:cxnLst/>
            <a:rect l="l" t="t" r="r" b="b"/>
            <a:pathLst>
              <a:path w="9369660" h="5445880">
                <a:moveTo>
                  <a:pt x="0" y="0"/>
                </a:moveTo>
                <a:lnTo>
                  <a:pt x="9369661" y="0"/>
                </a:lnTo>
                <a:lnTo>
                  <a:pt x="9369661" y="5445880"/>
                </a:lnTo>
                <a:lnTo>
                  <a:pt x="0" y="5445880"/>
                </a:lnTo>
                <a:lnTo>
                  <a:pt x="0" y="0"/>
                </a:lnTo>
                <a:close/>
              </a:path>
            </a:pathLst>
          </a:custGeom>
          <a:blipFill>
            <a:blip r:embed="rId2"/>
            <a:stretch>
              <a:fillRect t="-10255"/>
            </a:stretch>
          </a:blipFill>
        </p:spPr>
        <p:txBody>
          <a:bodyPr/>
          <a:lstStyle/>
          <a:p>
            <a:endParaRPr lang="en-US"/>
          </a:p>
        </p:txBody>
      </p:sp>
      <p:sp>
        <p:nvSpPr>
          <p:cNvPr id="7" name="TextBox 7"/>
          <p:cNvSpPr txBox="1"/>
          <p:nvPr/>
        </p:nvSpPr>
        <p:spPr>
          <a:xfrm>
            <a:off x="1028700" y="2143410"/>
            <a:ext cx="7699330" cy="514349"/>
          </a:xfrm>
          <a:prstGeom prst="rect">
            <a:avLst/>
          </a:prstGeom>
        </p:spPr>
        <p:txBody>
          <a:bodyPr lIns="0" tIns="0" rIns="0" bIns="0" rtlCol="0" anchor="t">
            <a:spAutoFit/>
          </a:bodyPr>
          <a:lstStyle/>
          <a:p>
            <a:pPr marL="647705" lvl="1" indent="-323852">
              <a:lnSpc>
                <a:spcPts val="4200"/>
              </a:lnSpc>
              <a:buFont typeface="Arial"/>
              <a:buChar char="•"/>
            </a:pPr>
            <a:r>
              <a:rPr lang="en-US" sz="3000">
                <a:solidFill>
                  <a:srgbClr val="000000"/>
                </a:solidFill>
                <a:latin typeface="Muli"/>
              </a:rPr>
              <a:t>Vẽ service map chi tiết tới endpoint</a:t>
            </a:r>
          </a:p>
        </p:txBody>
      </p:sp>
      <p:sp>
        <p:nvSpPr>
          <p:cNvPr id="8" name="TextBox 8"/>
          <p:cNvSpPr txBox="1"/>
          <p:nvPr/>
        </p:nvSpPr>
        <p:spPr>
          <a:xfrm>
            <a:off x="1028700" y="1530635"/>
            <a:ext cx="8445501" cy="596900"/>
          </a:xfrm>
          <a:prstGeom prst="rect">
            <a:avLst/>
          </a:prstGeom>
        </p:spPr>
        <p:txBody>
          <a:bodyPr lIns="0" tIns="0" rIns="0" bIns="0" rtlCol="0" anchor="t">
            <a:spAutoFit/>
          </a:bodyPr>
          <a:lstStyle/>
          <a:p>
            <a:pPr>
              <a:lnSpc>
                <a:spcPts val="4900"/>
              </a:lnSpc>
            </a:pPr>
            <a:r>
              <a:rPr lang="en-US" sz="3500">
                <a:solidFill>
                  <a:srgbClr val="000000"/>
                </a:solidFill>
                <a:latin typeface="Muli Bold"/>
              </a:rPr>
              <a:t>Phát triển thêm cho đề tài</a:t>
            </a:r>
          </a:p>
        </p:txBody>
      </p:sp>
      <p:sp>
        <p:nvSpPr>
          <p:cNvPr id="9" name="TextBox 9"/>
          <p:cNvSpPr txBox="1"/>
          <p:nvPr/>
        </p:nvSpPr>
        <p:spPr>
          <a:xfrm>
            <a:off x="1028700" y="2686335"/>
            <a:ext cx="4222751" cy="514239"/>
          </a:xfrm>
          <a:prstGeom prst="rect">
            <a:avLst/>
          </a:prstGeom>
        </p:spPr>
        <p:txBody>
          <a:bodyPr lIns="0" tIns="0" rIns="0" bIns="0" rtlCol="0" anchor="t">
            <a:spAutoFit/>
          </a:bodyPr>
          <a:lstStyle/>
          <a:p>
            <a:pPr marL="648647" lvl="1" indent="-324324">
              <a:lnSpc>
                <a:spcPts val="4206"/>
              </a:lnSpc>
              <a:buFont typeface="Arial"/>
              <a:buChar char="•"/>
            </a:pPr>
            <a:r>
              <a:rPr lang="en-US" sz="3004">
                <a:solidFill>
                  <a:srgbClr val="000000"/>
                </a:solidFill>
                <a:latin typeface="Muli"/>
              </a:rPr>
              <a:t>Theo dõi database</a:t>
            </a:r>
          </a:p>
        </p:txBody>
      </p:sp>
      <p:grpSp>
        <p:nvGrpSpPr>
          <p:cNvPr id="10" name="Group 10"/>
          <p:cNvGrpSpPr/>
          <p:nvPr/>
        </p:nvGrpSpPr>
        <p:grpSpPr>
          <a:xfrm>
            <a:off x="9474201" y="118295"/>
            <a:ext cx="7606496" cy="9703282"/>
            <a:chOff x="0" y="0"/>
            <a:chExt cx="10141995" cy="12937709"/>
          </a:xfrm>
        </p:grpSpPr>
        <p:sp>
          <p:nvSpPr>
            <p:cNvPr id="11" name="Freeform 11"/>
            <p:cNvSpPr/>
            <p:nvPr/>
          </p:nvSpPr>
          <p:spPr>
            <a:xfrm>
              <a:off x="141241" y="7615764"/>
              <a:ext cx="10000755" cy="5321945"/>
            </a:xfrm>
            <a:custGeom>
              <a:avLst/>
              <a:gdLst/>
              <a:ahLst/>
              <a:cxnLst/>
              <a:rect l="l" t="t" r="r" b="b"/>
              <a:pathLst>
                <a:path w="10000755" h="5321945">
                  <a:moveTo>
                    <a:pt x="0" y="0"/>
                  </a:moveTo>
                  <a:lnTo>
                    <a:pt x="10000754" y="0"/>
                  </a:lnTo>
                  <a:lnTo>
                    <a:pt x="10000754" y="5321945"/>
                  </a:lnTo>
                  <a:lnTo>
                    <a:pt x="0" y="5321945"/>
                  </a:lnTo>
                  <a:lnTo>
                    <a:pt x="0" y="0"/>
                  </a:lnTo>
                  <a:close/>
                </a:path>
              </a:pathLst>
            </a:custGeom>
            <a:blipFill>
              <a:blip r:embed="rId3"/>
              <a:stretch>
                <a:fillRect/>
              </a:stretch>
            </a:blipFill>
          </p:spPr>
          <p:txBody>
            <a:bodyPr/>
            <a:lstStyle/>
            <a:p>
              <a:endParaRPr lang="en-US"/>
            </a:p>
          </p:txBody>
        </p:sp>
        <p:sp>
          <p:nvSpPr>
            <p:cNvPr id="12" name="Freeform 12"/>
            <p:cNvSpPr/>
            <p:nvPr/>
          </p:nvSpPr>
          <p:spPr>
            <a:xfrm>
              <a:off x="81580" y="0"/>
              <a:ext cx="4337820" cy="4521558"/>
            </a:xfrm>
            <a:custGeom>
              <a:avLst/>
              <a:gdLst/>
              <a:ahLst/>
              <a:cxnLst/>
              <a:rect l="l" t="t" r="r" b="b"/>
              <a:pathLst>
                <a:path w="4337820" h="4521558">
                  <a:moveTo>
                    <a:pt x="0" y="0"/>
                  </a:moveTo>
                  <a:lnTo>
                    <a:pt x="4337820" y="0"/>
                  </a:lnTo>
                  <a:lnTo>
                    <a:pt x="4337820" y="4521558"/>
                  </a:lnTo>
                  <a:lnTo>
                    <a:pt x="0" y="4521558"/>
                  </a:lnTo>
                  <a:lnTo>
                    <a:pt x="0" y="0"/>
                  </a:lnTo>
                  <a:close/>
                </a:path>
              </a:pathLst>
            </a:custGeom>
            <a:blipFill>
              <a:blip r:embed="rId4"/>
              <a:stretch>
                <a:fillRect/>
              </a:stretch>
            </a:blipFill>
          </p:spPr>
          <p:txBody>
            <a:bodyPr/>
            <a:lstStyle/>
            <a:p>
              <a:endParaRPr lang="en-US"/>
            </a:p>
          </p:txBody>
        </p:sp>
        <p:sp>
          <p:nvSpPr>
            <p:cNvPr id="13" name="Freeform 13"/>
            <p:cNvSpPr/>
            <p:nvPr/>
          </p:nvSpPr>
          <p:spPr>
            <a:xfrm>
              <a:off x="0" y="3987691"/>
              <a:ext cx="4040724" cy="5117180"/>
            </a:xfrm>
            <a:custGeom>
              <a:avLst/>
              <a:gdLst/>
              <a:ahLst/>
              <a:cxnLst/>
              <a:rect l="l" t="t" r="r" b="b"/>
              <a:pathLst>
                <a:path w="4040724" h="5117180">
                  <a:moveTo>
                    <a:pt x="0" y="0"/>
                  </a:moveTo>
                  <a:lnTo>
                    <a:pt x="4040724" y="0"/>
                  </a:lnTo>
                  <a:lnTo>
                    <a:pt x="4040724" y="5117179"/>
                  </a:lnTo>
                  <a:lnTo>
                    <a:pt x="0" y="5117179"/>
                  </a:lnTo>
                  <a:lnTo>
                    <a:pt x="0" y="0"/>
                  </a:lnTo>
                  <a:close/>
                </a:path>
              </a:pathLst>
            </a:custGeom>
            <a:blipFill>
              <a:blip r:embed="rId5"/>
              <a:stretch>
                <a:fillRect/>
              </a:stretch>
            </a:blipFill>
          </p:spPr>
          <p:txBody>
            <a:bodyPr/>
            <a:lstStyle/>
            <a:p>
              <a:endParaRPr lang="en-US"/>
            </a:p>
          </p:txBody>
        </p:sp>
      </p:grpSp>
      <p:sp>
        <p:nvSpPr>
          <p:cNvPr id="14" name="AutoShape 14"/>
          <p:cNvSpPr/>
          <p:nvPr/>
        </p:nvSpPr>
        <p:spPr>
          <a:xfrm>
            <a:off x="1028700" y="1323975"/>
            <a:ext cx="8218233" cy="0"/>
          </a:xfrm>
          <a:prstGeom prst="line">
            <a:avLst/>
          </a:prstGeom>
          <a:ln w="9525" cap="flat">
            <a:solidFill>
              <a:srgbClr val="000000"/>
            </a:solidFill>
            <a:prstDash val="solid"/>
            <a:headEnd type="none" w="sm" len="sm"/>
            <a:tailEnd type="none" w="sm" len="sm"/>
          </a:ln>
        </p:spPr>
        <p:txBody>
          <a:bodyPr/>
          <a:lstStyle/>
          <a:p>
            <a:endParaRPr lang="en-US"/>
          </a:p>
        </p:txBody>
      </p:sp>
      <p:sp>
        <p:nvSpPr>
          <p:cNvPr id="15" name="TextBox 15"/>
          <p:cNvSpPr txBox="1"/>
          <p:nvPr/>
        </p:nvSpPr>
        <p:spPr>
          <a:xfrm>
            <a:off x="1028700" y="633413"/>
            <a:ext cx="7699330" cy="600075"/>
          </a:xfrm>
          <a:prstGeom prst="rect">
            <a:avLst/>
          </a:prstGeom>
        </p:spPr>
        <p:txBody>
          <a:bodyPr lIns="0" tIns="0" rIns="0" bIns="0" rtlCol="0" anchor="t">
            <a:spAutoFit/>
          </a:bodyPr>
          <a:lstStyle/>
          <a:p>
            <a:pPr>
              <a:lnSpc>
                <a:spcPts val="4799"/>
              </a:lnSpc>
              <a:spcBef>
                <a:spcPct val="0"/>
              </a:spcBef>
            </a:pPr>
            <a:r>
              <a:rPr lang="en-US" sz="3999" spc="-39">
                <a:solidFill>
                  <a:srgbClr val="000000"/>
                </a:solidFill>
                <a:latin typeface="Muli Bold"/>
              </a:rPr>
              <a:t>I. Lý do chọn đề tài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1820094"/>
            <a:ext cx="11880590" cy="570865"/>
          </a:xfrm>
          <a:prstGeom prst="rect">
            <a:avLst/>
          </a:prstGeom>
        </p:spPr>
        <p:txBody>
          <a:bodyPr lIns="0" tIns="0" rIns="0" bIns="0" rtlCol="0" anchor="t">
            <a:spAutoFit/>
          </a:bodyPr>
          <a:lstStyle/>
          <a:p>
            <a:pPr>
              <a:lnSpc>
                <a:spcPts val="4760"/>
              </a:lnSpc>
            </a:pPr>
            <a:r>
              <a:rPr lang="en-US" sz="3400">
                <a:solidFill>
                  <a:srgbClr val="000000"/>
                </a:solidFill>
                <a:latin typeface="Muli Bold"/>
              </a:rPr>
              <a:t>Phương pháp xây dựng sử dụng trong hệ thống</a:t>
            </a:r>
          </a:p>
        </p:txBody>
      </p:sp>
      <p:sp>
        <p:nvSpPr>
          <p:cNvPr id="3" name="TextBox 3"/>
          <p:cNvSpPr txBox="1"/>
          <p:nvPr/>
        </p:nvSpPr>
        <p:spPr>
          <a:xfrm>
            <a:off x="1028700" y="2398647"/>
            <a:ext cx="16230600" cy="3051810"/>
          </a:xfrm>
          <a:prstGeom prst="rect">
            <a:avLst/>
          </a:prstGeom>
        </p:spPr>
        <p:txBody>
          <a:bodyPr lIns="0" tIns="0" rIns="0" bIns="0" rtlCol="0" anchor="t">
            <a:spAutoFit/>
          </a:bodyPr>
          <a:lstStyle/>
          <a:p>
            <a:pPr marL="647700" lvl="1" indent="-323850">
              <a:lnSpc>
                <a:spcPts val="4920"/>
              </a:lnSpc>
              <a:buFont typeface="Arial"/>
              <a:buChar char="•"/>
            </a:pPr>
            <a:r>
              <a:rPr lang="en-US" sz="3000">
                <a:solidFill>
                  <a:srgbClr val="000000"/>
                </a:solidFill>
                <a:latin typeface="Muli"/>
              </a:rPr>
              <a:t>Xác định mục tiêu chính của hệ thống giám sát</a:t>
            </a:r>
          </a:p>
          <a:p>
            <a:pPr marL="647700" lvl="1" indent="-323850">
              <a:lnSpc>
                <a:spcPts val="4920"/>
              </a:lnSpc>
              <a:buFont typeface="Arial"/>
              <a:buChar char="•"/>
            </a:pPr>
            <a:r>
              <a:rPr lang="en-US" sz="3000">
                <a:solidFill>
                  <a:srgbClr val="000000"/>
                </a:solidFill>
                <a:latin typeface="Muli"/>
              </a:rPr>
              <a:t>Lựa chọn kỹ thuật (distributed tracing, monitoring), công cụ</a:t>
            </a:r>
          </a:p>
          <a:p>
            <a:pPr marL="647700" lvl="1" indent="-323850">
              <a:lnSpc>
                <a:spcPts val="4920"/>
              </a:lnSpc>
              <a:buFont typeface="Arial"/>
              <a:buChar char="•"/>
            </a:pPr>
            <a:r>
              <a:rPr lang="en-US" sz="3000">
                <a:solidFill>
                  <a:srgbClr val="000000"/>
                </a:solidFill>
                <a:latin typeface="Muli"/>
              </a:rPr>
              <a:t>Cấu hình và triển khai các agent và instrumentation để thu thập dữ liệu </a:t>
            </a:r>
          </a:p>
          <a:p>
            <a:pPr marL="647700" lvl="1" indent="-323850">
              <a:lnSpc>
                <a:spcPts val="4920"/>
              </a:lnSpc>
              <a:buFont typeface="Arial"/>
              <a:buChar char="•"/>
            </a:pPr>
            <a:r>
              <a:rPr lang="en-US" sz="3000">
                <a:solidFill>
                  <a:srgbClr val="000000"/>
                </a:solidFill>
                <a:latin typeface="Muli"/>
              </a:rPr>
              <a:t>Xây dựng cơ sở dữ liệu hoặc lưu trữ để chứa dữ liệu giám sát</a:t>
            </a:r>
          </a:p>
          <a:p>
            <a:pPr marL="647700" lvl="1" indent="-323850">
              <a:lnSpc>
                <a:spcPts val="4920"/>
              </a:lnSpc>
              <a:buFont typeface="Arial"/>
              <a:buChar char="•"/>
            </a:pPr>
            <a:r>
              <a:rPr lang="en-US" sz="3000">
                <a:solidFill>
                  <a:srgbClr val="000000"/>
                </a:solidFill>
                <a:latin typeface="Muli"/>
              </a:rPr>
              <a:t>Tạo các bảng điều khiển và báo cáo để theo dõi hiệu suất và sự cố</a:t>
            </a:r>
          </a:p>
        </p:txBody>
      </p:sp>
      <p:sp>
        <p:nvSpPr>
          <p:cNvPr id="4" name="AutoShape 4"/>
          <p:cNvSpPr/>
          <p:nvPr/>
        </p:nvSpPr>
        <p:spPr>
          <a:xfrm>
            <a:off x="1028700" y="1323975"/>
            <a:ext cx="8218233" cy="0"/>
          </a:xfrm>
          <a:prstGeom prst="line">
            <a:avLst/>
          </a:prstGeom>
          <a:ln w="9525" cap="flat">
            <a:solidFill>
              <a:srgbClr val="000000"/>
            </a:solidFill>
            <a:prstDash val="solid"/>
            <a:headEnd type="none" w="sm" len="sm"/>
            <a:tailEnd type="none" w="sm" len="sm"/>
          </a:ln>
        </p:spPr>
        <p:txBody>
          <a:bodyPr/>
          <a:lstStyle/>
          <a:p>
            <a:endParaRPr lang="en-US"/>
          </a:p>
        </p:txBody>
      </p:sp>
      <p:sp>
        <p:nvSpPr>
          <p:cNvPr id="5" name="TextBox 5"/>
          <p:cNvSpPr txBox="1"/>
          <p:nvPr/>
        </p:nvSpPr>
        <p:spPr>
          <a:xfrm>
            <a:off x="1028700" y="633413"/>
            <a:ext cx="7699330" cy="600075"/>
          </a:xfrm>
          <a:prstGeom prst="rect">
            <a:avLst/>
          </a:prstGeom>
        </p:spPr>
        <p:txBody>
          <a:bodyPr lIns="0" tIns="0" rIns="0" bIns="0" rtlCol="0" anchor="t">
            <a:spAutoFit/>
          </a:bodyPr>
          <a:lstStyle/>
          <a:p>
            <a:pPr>
              <a:lnSpc>
                <a:spcPts val="4799"/>
              </a:lnSpc>
              <a:spcBef>
                <a:spcPct val="0"/>
              </a:spcBef>
            </a:pPr>
            <a:r>
              <a:rPr lang="en-US" sz="3999" spc="-39">
                <a:solidFill>
                  <a:srgbClr val="000000"/>
                </a:solidFill>
                <a:latin typeface="Muli Bold"/>
              </a:rPr>
              <a:t>I. Lý do chọn đề tài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2491</Words>
  <Application>Microsoft Office PowerPoint</Application>
  <PresentationFormat>Custom</PresentationFormat>
  <Paragraphs>181</Paragraphs>
  <Slides>34</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Muli</vt:lpstr>
      <vt:lpstr>Fredoka One</vt:lpstr>
      <vt:lpstr>RQND Pro</vt:lpstr>
      <vt:lpstr>Muli Semi-Bold</vt:lpstr>
      <vt:lpstr>Calibri</vt:lpstr>
      <vt:lpstr>Canva Sans</vt:lpstr>
      <vt:lpstr>Arial</vt:lpstr>
      <vt:lpstr>Canva Sans Bold</vt:lpstr>
      <vt:lpstr>Muli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Chủ đề 4</dc:title>
  <cp:lastModifiedBy>NGUYEN VAN DUNG 20183900</cp:lastModifiedBy>
  <cp:revision>3</cp:revision>
  <dcterms:created xsi:type="dcterms:W3CDTF">2006-08-16T00:00:00Z</dcterms:created>
  <dcterms:modified xsi:type="dcterms:W3CDTF">2023-10-25T16:30:30Z</dcterms:modified>
  <dc:identifier>DAFxfmRePkY</dc:identifier>
</cp:coreProperties>
</file>